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0B_5F98F225.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256" r:id="rId2"/>
    <p:sldId id="257" r:id="rId3"/>
    <p:sldId id="258" r:id="rId4"/>
    <p:sldId id="259" r:id="rId5"/>
    <p:sldId id="260" r:id="rId6"/>
    <p:sldId id="261" r:id="rId7"/>
    <p:sldId id="263" r:id="rId8"/>
    <p:sldId id="262" r:id="rId9"/>
    <p:sldId id="269" r:id="rId10"/>
    <p:sldId id="270" r:id="rId11"/>
    <p:sldId id="271" r:id="rId12"/>
    <p:sldId id="272" r:id="rId13"/>
    <p:sldId id="267" r:id="rId14"/>
    <p:sldId id="277" r:id="rId15"/>
    <p:sldId id="280" r:id="rId16"/>
    <p:sldId id="282" r:id="rId17"/>
    <p:sldId id="275" r:id="rId18"/>
    <p:sldId id="278" r:id="rId19"/>
    <p:sldId id="276" r:id="rId20"/>
    <p:sldId id="279" r:id="rId21"/>
    <p:sldId id="281" r:id="rId22"/>
    <p:sldId id="264" r:id="rId23"/>
    <p:sldId id="265" r:id="rId24"/>
    <p:sldId id="266" r:id="rId25"/>
    <p:sldId id="26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90B464-FD8A-D9CC-5457-7AB21E332303}" name="Hayden Anastasio" initials="HA" userId="S::hma1047@usnh.edu::c3590507-54c9-4da5-bc63-cb166959807b" providerId="AD"/>
  <p188:author id="{520FECAF-3272-FDB9-2F82-1A04FFAE7C47}" name="Bennett Murphy" initials="BM" userId="S::bmm1156@usnh.edu::64ab5d46-e35c-42d0-a8dd-be7f705e89fe" providerId="AD"/>
  <p188:author id="{9F4F76B3-585F-7DA9-59A8-0FF87CF71424}" name="William Cleaveland" initials="WC" userId="S::wgc1009@usnh.edu::b2d76cc1-9409-458c-8ae5-28de424fc67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1BABA7-6542-DE48-A016-FC9E664C0FC4}" v="1417" dt="2026-05-07T23:06:25.994"/>
    <p1510:client id="{4BCBDBEC-A6AA-2B41-9388-1506BEBAEE0F}" v="1441" dt="2026-05-07T23:53:16.362"/>
    <p1510:client id="{97DFC460-7388-49FC-8853-7743BCA53419}" v="322" dt="2026-05-07T21:16:15.9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3" d="100"/>
          <a:sy n="153"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omments/modernComment_10B_5F98F225.xml><?xml version="1.0" encoding="utf-8"?>
<p188:cmLst xmlns:a="http://schemas.openxmlformats.org/drawingml/2006/main" xmlns:r="http://schemas.openxmlformats.org/officeDocument/2006/relationships" xmlns:p188="http://schemas.microsoft.com/office/powerpoint/2018/8/main">
  <p188:cm id="{E1DE02E4-629A-F942-A2CB-4C7CE418274C}" authorId="{5B90B464-FD8A-D9CC-5457-7AB21E332303}" created="2026-05-07T18:02:24.016">
    <ac:deMkLst xmlns:ac="http://schemas.microsoft.com/office/drawing/2013/main/command">
      <pc:docMk xmlns:pc="http://schemas.microsoft.com/office/powerpoint/2013/main/command"/>
      <pc:sldMk xmlns:pc="http://schemas.microsoft.com/office/powerpoint/2013/main/command" cId="1603858981" sldId="267"/>
      <ac:picMk id="7" creationId="{090E7A5C-350F-566C-026E-C9F2D82B1CAE}"/>
    </ac:deMkLst>
    <p188:replyLst>
      <p188:reply id="{B7B892A3-5FEF-6540-A727-9F7A0EAF86FA}" authorId="{9F4F76B3-585F-7DA9-59A8-0FF87CF71424}" created="2026-05-07T18:22:48.018">
        <p188:txBody>
          <a:bodyPr/>
          <a:lstStyle/>
          <a:p>
            <a:r>
              <a:rPr lang="en-US"/>
              <a:t>catergory</a:t>
            </a:r>
          </a:p>
        </p188:txBody>
      </p188:reply>
    </p188:replyLst>
    <p188:txBody>
      <a:bodyPr/>
      <a:lstStyle/>
      <a:p>
        <a:r>
          <a:rPr lang="en-US"/>
          <a:t>i think category is spelled wrong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9AD44-2B4D-44F6-80E9-B58A0AAA5993}" type="datetimeFigureOut">
              <a:t>5/9/2026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080B0C-39B2-4F7F-8C86-5383627CCBF3}" type="slidenum">
              <a:t>‹#›</a:t>
            </a:fld>
            <a:endParaRPr lang="en-US"/>
          </a:p>
        </p:txBody>
      </p:sp>
    </p:spTree>
    <p:extLst>
      <p:ext uri="{BB962C8B-B14F-4D97-AF65-F5344CB8AC3E}">
        <p14:creationId xmlns:p14="http://schemas.microsoft.com/office/powerpoint/2010/main" val="1381568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Will: Talk about picture and light pollution in Durham</a:t>
            </a:r>
            <a:endParaRPr lang="en-US"/>
          </a:p>
        </p:txBody>
      </p:sp>
      <p:sp>
        <p:nvSpPr>
          <p:cNvPr id="4" name="Slide Number Placeholder 3"/>
          <p:cNvSpPr>
            <a:spLocks noGrp="1"/>
          </p:cNvSpPr>
          <p:nvPr>
            <p:ph type="sldNum" sz="quarter" idx="5"/>
          </p:nvPr>
        </p:nvSpPr>
        <p:spPr/>
        <p:txBody>
          <a:bodyPr/>
          <a:lstStyle/>
          <a:p>
            <a:fld id="{F4080B0C-39B2-4F7F-8C86-5383627CCBF3}" type="slidenum">
              <a:rPr lang="en-US" smtClean="0"/>
              <a:t>1</a:t>
            </a:fld>
            <a:endParaRPr lang="en-US"/>
          </a:p>
        </p:txBody>
      </p:sp>
    </p:spTree>
    <p:extLst>
      <p:ext uri="{BB962C8B-B14F-4D97-AF65-F5344CB8AC3E}">
        <p14:creationId xmlns:p14="http://schemas.microsoft.com/office/powerpoint/2010/main" val="1847253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Outdoor tasks include: </a:t>
            </a:r>
            <a:r>
              <a:rPr lang="en-US" err="1"/>
              <a:t>dri</a:t>
            </a:r>
            <a:endParaRPr lang="en-US"/>
          </a:p>
        </p:txBody>
      </p:sp>
      <p:sp>
        <p:nvSpPr>
          <p:cNvPr id="4" name="Slide Number Placeholder 3"/>
          <p:cNvSpPr>
            <a:spLocks noGrp="1"/>
          </p:cNvSpPr>
          <p:nvPr>
            <p:ph type="sldNum" sz="quarter" idx="5"/>
          </p:nvPr>
        </p:nvSpPr>
        <p:spPr/>
        <p:txBody>
          <a:bodyPr/>
          <a:lstStyle/>
          <a:p>
            <a:fld id="{F4080B0C-39B2-4F7F-8C86-5383627CCBF3}" type="slidenum">
              <a:rPr lang="en-US" smtClean="0"/>
              <a:t>10</a:t>
            </a:fld>
            <a:endParaRPr lang="en-US"/>
          </a:p>
        </p:txBody>
      </p:sp>
    </p:spTree>
    <p:extLst>
      <p:ext uri="{BB962C8B-B14F-4D97-AF65-F5344CB8AC3E}">
        <p14:creationId xmlns:p14="http://schemas.microsoft.com/office/powerpoint/2010/main" val="3398571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Cost only includes fixture itself, not installation or operation. Can be difficult to categorize cost since it depends on customer’s preference and what scenario they need lighting for, typically commercial is more expensive than residential</a:t>
            </a:r>
          </a:p>
        </p:txBody>
      </p:sp>
      <p:sp>
        <p:nvSpPr>
          <p:cNvPr id="4" name="Slide Number Placeholder 3"/>
          <p:cNvSpPr>
            <a:spLocks noGrp="1"/>
          </p:cNvSpPr>
          <p:nvPr>
            <p:ph type="sldNum" sz="quarter" idx="5"/>
          </p:nvPr>
        </p:nvSpPr>
        <p:spPr/>
        <p:txBody>
          <a:bodyPr/>
          <a:lstStyle/>
          <a:p>
            <a:fld id="{F4080B0C-39B2-4F7F-8C86-5383627CCBF3}" type="slidenum">
              <a:rPr lang="en-US" smtClean="0"/>
              <a:t>12</a:t>
            </a:fld>
            <a:endParaRPr lang="en-US"/>
          </a:p>
        </p:txBody>
      </p:sp>
    </p:spTree>
    <p:extLst>
      <p:ext uri="{BB962C8B-B14F-4D97-AF65-F5344CB8AC3E}">
        <p14:creationId xmlns:p14="http://schemas.microsoft.com/office/powerpoint/2010/main" val="2776076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the principles of nature friendliness, performance metrics, and categories, we have developed a lighting guide to inform choices for outdoor lighting in the community. </a:t>
            </a:r>
          </a:p>
          <a:p>
            <a:r>
              <a:rPr lang="en-US"/>
              <a:t>We make specific recommendations based off the uses of lighting, along with the relative price of these fixtures.</a:t>
            </a:r>
          </a:p>
          <a:p>
            <a:endParaRPr lang="en-US"/>
          </a:p>
          <a:p>
            <a:r>
              <a:rPr lang="en-US"/>
              <a:t>Lighting in residential areas should focus personal security/basic nav.</a:t>
            </a:r>
          </a:p>
          <a:p>
            <a:r>
              <a:rPr lang="en-US"/>
              <a:t>Lighting of key areas rather than general illumination of entire properties.</a:t>
            </a:r>
          </a:p>
          <a:p>
            <a:r>
              <a:rPr lang="en-US"/>
              <a:t>This avoids spreading light outside of the intended area, avoids trespass for neighbors and the environment.</a:t>
            </a:r>
          </a:p>
          <a:p>
            <a:endParaRPr lang="en-US"/>
          </a:p>
          <a:p>
            <a:r>
              <a:rPr lang="en-US"/>
              <a:t>Lighting in commercial areas should focus on safety and visibility.</a:t>
            </a:r>
          </a:p>
          <a:p>
            <a:r>
              <a:rPr lang="en-US"/>
              <a:t>Provide a comfortable, inviting atmosphere.</a:t>
            </a:r>
          </a:p>
          <a:p>
            <a:r>
              <a:rPr lang="en-US"/>
              <a:t>Conform to applicable safety regulations.</a:t>
            </a:r>
          </a:p>
          <a:p>
            <a:r>
              <a:rPr lang="en-US"/>
              <a:t>Reducing glare and wasted light/energy (skyglow).</a:t>
            </a:r>
          </a:p>
          <a:p>
            <a:endParaRPr lang="en-US"/>
          </a:p>
          <a:p>
            <a:r>
              <a:rPr lang="en-US"/>
              <a:t>Ecological prioritizes protection of important natural areas.</a:t>
            </a:r>
          </a:p>
          <a:p>
            <a:r>
              <a:rPr lang="en-US"/>
              <a:t>Warm or amber lighting is prioritized, and shielding lights to prevent light from impacting natural areas.</a:t>
            </a:r>
          </a:p>
          <a:p>
            <a:r>
              <a:rPr lang="en-US"/>
              <a:t>Focuses on reducing light using timers and motion sensors.</a:t>
            </a:r>
          </a:p>
        </p:txBody>
      </p:sp>
      <p:sp>
        <p:nvSpPr>
          <p:cNvPr id="4" name="Slide Number Placeholder 3"/>
          <p:cNvSpPr>
            <a:spLocks noGrp="1"/>
          </p:cNvSpPr>
          <p:nvPr>
            <p:ph type="sldNum" sz="quarter" idx="5"/>
          </p:nvPr>
        </p:nvSpPr>
        <p:spPr/>
        <p:txBody>
          <a:bodyPr/>
          <a:lstStyle/>
          <a:p>
            <a:fld id="{F4080B0C-39B2-4F7F-8C86-5383627CCBF3}" type="slidenum">
              <a:rPr lang="en-US" smtClean="0"/>
              <a:t>13</a:t>
            </a:fld>
            <a:endParaRPr lang="en-US"/>
          </a:p>
        </p:txBody>
      </p:sp>
    </p:spTree>
    <p:extLst>
      <p:ext uri="{BB962C8B-B14F-4D97-AF65-F5344CB8AC3E}">
        <p14:creationId xmlns:p14="http://schemas.microsoft.com/office/powerpoint/2010/main" val="3957928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7C8FA-0305-3EC3-F335-48644650B1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CF2569-B551-098A-DAD9-A3A51AAD9F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C02DD5-3E84-B38D-BABA-185C8F97E27E}"/>
              </a:ext>
            </a:extLst>
          </p:cNvPr>
          <p:cNvSpPr>
            <a:spLocks noGrp="1"/>
          </p:cNvSpPr>
          <p:nvPr>
            <p:ph type="body" idx="1"/>
          </p:nvPr>
        </p:nvSpPr>
        <p:spPr/>
        <p:txBody>
          <a:bodyPr/>
          <a:lstStyle/>
          <a:p>
            <a:r>
              <a:rPr lang="en-US"/>
              <a:t>Using the principles of nature friendliness, performance metrics, and categories, we have developed a lighting guide to inform choices for outdoor lighting in the community. </a:t>
            </a:r>
          </a:p>
          <a:p>
            <a:r>
              <a:rPr lang="en-US"/>
              <a:t>We make specific recommendations based off the uses of lighting, along with the relative price of these fixtures.</a:t>
            </a:r>
          </a:p>
          <a:p>
            <a:endParaRPr lang="en-US"/>
          </a:p>
          <a:p>
            <a:r>
              <a:rPr lang="en-US"/>
              <a:t>Lighting in residential areas should focus personal security/basic nav.</a:t>
            </a:r>
          </a:p>
          <a:p>
            <a:r>
              <a:rPr lang="en-US"/>
              <a:t>Lighting of key areas rather than general illumination of entire properties.</a:t>
            </a:r>
          </a:p>
          <a:p>
            <a:r>
              <a:rPr lang="en-US"/>
              <a:t>This avoids spreading light outside of the intended area, avoids trespass for neighbors and the environment.</a:t>
            </a:r>
          </a:p>
          <a:p>
            <a:endParaRPr lang="en-US"/>
          </a:p>
          <a:p>
            <a:r>
              <a:rPr lang="en-US"/>
              <a:t>Lighting in commercial areas should focus on safety and visibility.</a:t>
            </a:r>
          </a:p>
          <a:p>
            <a:r>
              <a:rPr lang="en-US"/>
              <a:t>Provide a comfortable, inviting atmosphere.</a:t>
            </a:r>
          </a:p>
          <a:p>
            <a:r>
              <a:rPr lang="en-US"/>
              <a:t>Conform to applicable safety regulations.</a:t>
            </a:r>
          </a:p>
          <a:p>
            <a:r>
              <a:rPr lang="en-US"/>
              <a:t>Reducing glare and wasted light/energy (skyglow).</a:t>
            </a:r>
          </a:p>
          <a:p>
            <a:endParaRPr lang="en-US"/>
          </a:p>
          <a:p>
            <a:r>
              <a:rPr lang="en-US"/>
              <a:t>Ecological prioritizes protection of important natural areas.</a:t>
            </a:r>
          </a:p>
          <a:p>
            <a:r>
              <a:rPr lang="en-US"/>
              <a:t>Warm or amber lighting is prioritized, and shielding lights to prevent light from impacting natural areas.</a:t>
            </a:r>
          </a:p>
          <a:p>
            <a:r>
              <a:rPr lang="en-US"/>
              <a:t>Focuses on reducing light using timers and motion sensors.</a:t>
            </a:r>
          </a:p>
        </p:txBody>
      </p:sp>
      <p:sp>
        <p:nvSpPr>
          <p:cNvPr id="4" name="Slide Number Placeholder 3">
            <a:extLst>
              <a:ext uri="{FF2B5EF4-FFF2-40B4-BE49-F238E27FC236}">
                <a16:creationId xmlns:a16="http://schemas.microsoft.com/office/drawing/2014/main" id="{56E5405E-DB00-E1D0-9983-AC1AA2434240}"/>
              </a:ext>
            </a:extLst>
          </p:cNvPr>
          <p:cNvSpPr>
            <a:spLocks noGrp="1"/>
          </p:cNvSpPr>
          <p:nvPr>
            <p:ph type="sldNum" sz="quarter" idx="5"/>
          </p:nvPr>
        </p:nvSpPr>
        <p:spPr/>
        <p:txBody>
          <a:bodyPr/>
          <a:lstStyle/>
          <a:p>
            <a:fld id="{F4080B0C-39B2-4F7F-8C86-5383627CCBF3}" type="slidenum">
              <a:rPr lang="en-US" smtClean="0"/>
              <a:t>14</a:t>
            </a:fld>
            <a:endParaRPr lang="en-US"/>
          </a:p>
        </p:txBody>
      </p:sp>
    </p:spTree>
    <p:extLst>
      <p:ext uri="{BB962C8B-B14F-4D97-AF65-F5344CB8AC3E}">
        <p14:creationId xmlns:p14="http://schemas.microsoft.com/office/powerpoint/2010/main" val="3727829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DE94E-92E6-EDFC-6BDA-88FD985D21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1028C-DEAE-D0F0-4779-19ADA336F3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DEF81E-6190-D114-508E-259346B6059A}"/>
              </a:ext>
            </a:extLst>
          </p:cNvPr>
          <p:cNvSpPr>
            <a:spLocks noGrp="1"/>
          </p:cNvSpPr>
          <p:nvPr>
            <p:ph type="body" idx="1"/>
          </p:nvPr>
        </p:nvSpPr>
        <p:spPr/>
        <p:txBody>
          <a:bodyPr/>
          <a:lstStyle/>
          <a:p>
            <a:r>
              <a:rPr lang="en-US"/>
              <a:t>Using the principles of nature friendliness, performance metrics, and categories, we have developed a lighting guide to inform choices for outdoor lighting in the community. </a:t>
            </a:r>
          </a:p>
          <a:p>
            <a:r>
              <a:rPr lang="en-US"/>
              <a:t>We make specific recommendations based off the uses of lighting, along with the relative price of these fixtures.</a:t>
            </a:r>
          </a:p>
          <a:p>
            <a:endParaRPr lang="en-US"/>
          </a:p>
          <a:p>
            <a:r>
              <a:rPr lang="en-US"/>
              <a:t>Lighting in residential areas should focus personal security/basic nav.</a:t>
            </a:r>
          </a:p>
          <a:p>
            <a:r>
              <a:rPr lang="en-US"/>
              <a:t>Lighting of key areas rather than general illumination of entire properties.</a:t>
            </a:r>
          </a:p>
          <a:p>
            <a:r>
              <a:rPr lang="en-US"/>
              <a:t>This avoids spreading light outside of the intended area, avoids trespass for neighbors and the environment.</a:t>
            </a:r>
          </a:p>
          <a:p>
            <a:endParaRPr lang="en-US"/>
          </a:p>
          <a:p>
            <a:r>
              <a:rPr lang="en-US"/>
              <a:t>Lighting in commercial areas should focus on safety and visibility.</a:t>
            </a:r>
          </a:p>
          <a:p>
            <a:r>
              <a:rPr lang="en-US"/>
              <a:t>Provide a comfortable, inviting atmosphere.</a:t>
            </a:r>
          </a:p>
          <a:p>
            <a:r>
              <a:rPr lang="en-US"/>
              <a:t>Conform to applicable safety regulations.</a:t>
            </a:r>
          </a:p>
          <a:p>
            <a:r>
              <a:rPr lang="en-US"/>
              <a:t>Reducing glare and wasted light/energy (skyglow).</a:t>
            </a:r>
          </a:p>
          <a:p>
            <a:endParaRPr lang="en-US"/>
          </a:p>
          <a:p>
            <a:r>
              <a:rPr lang="en-US"/>
              <a:t>Ecological prioritizes protection of important natural areas.</a:t>
            </a:r>
          </a:p>
          <a:p>
            <a:r>
              <a:rPr lang="en-US"/>
              <a:t>Warm or amber lighting is prioritized, and shielding lights to prevent light from impacting natural areas.</a:t>
            </a:r>
          </a:p>
          <a:p>
            <a:r>
              <a:rPr lang="en-US"/>
              <a:t>Focuses on reducing light using timers and motion sensors.</a:t>
            </a:r>
          </a:p>
        </p:txBody>
      </p:sp>
      <p:sp>
        <p:nvSpPr>
          <p:cNvPr id="4" name="Slide Number Placeholder 3">
            <a:extLst>
              <a:ext uri="{FF2B5EF4-FFF2-40B4-BE49-F238E27FC236}">
                <a16:creationId xmlns:a16="http://schemas.microsoft.com/office/drawing/2014/main" id="{2B0FE172-BEB7-158D-C2A7-E6DE9EB438F8}"/>
              </a:ext>
            </a:extLst>
          </p:cNvPr>
          <p:cNvSpPr>
            <a:spLocks noGrp="1"/>
          </p:cNvSpPr>
          <p:nvPr>
            <p:ph type="sldNum" sz="quarter" idx="5"/>
          </p:nvPr>
        </p:nvSpPr>
        <p:spPr/>
        <p:txBody>
          <a:bodyPr/>
          <a:lstStyle/>
          <a:p>
            <a:fld id="{F4080B0C-39B2-4F7F-8C86-5383627CCBF3}" type="slidenum">
              <a:rPr lang="en-US" smtClean="0"/>
              <a:t>17</a:t>
            </a:fld>
            <a:endParaRPr lang="en-US"/>
          </a:p>
        </p:txBody>
      </p:sp>
    </p:spTree>
    <p:extLst>
      <p:ext uri="{BB962C8B-B14F-4D97-AF65-F5344CB8AC3E}">
        <p14:creationId xmlns:p14="http://schemas.microsoft.com/office/powerpoint/2010/main" val="112213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22D0C-70BB-F13E-369E-D608CC2BD4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BF446F-338D-541D-0ACB-88B2F3FFCA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3F97E-932F-F679-5875-6B835D90BC6A}"/>
              </a:ext>
            </a:extLst>
          </p:cNvPr>
          <p:cNvSpPr>
            <a:spLocks noGrp="1"/>
          </p:cNvSpPr>
          <p:nvPr>
            <p:ph type="body" idx="1"/>
          </p:nvPr>
        </p:nvSpPr>
        <p:spPr/>
        <p:txBody>
          <a:bodyPr/>
          <a:lstStyle/>
          <a:p>
            <a:r>
              <a:rPr lang="en-US"/>
              <a:t>Using the principles of nature friendliness, performance metrics, and categories, we have developed a lighting guide to inform choices for outdoor lighting in the community. </a:t>
            </a:r>
          </a:p>
          <a:p>
            <a:r>
              <a:rPr lang="en-US"/>
              <a:t>We make specific recommendations based off the uses of lighting, along with the relative price of these fixtures.</a:t>
            </a:r>
          </a:p>
          <a:p>
            <a:endParaRPr lang="en-US"/>
          </a:p>
          <a:p>
            <a:r>
              <a:rPr lang="en-US"/>
              <a:t>Lighting in residential areas should focus personal security/basic nav.</a:t>
            </a:r>
          </a:p>
          <a:p>
            <a:r>
              <a:rPr lang="en-US"/>
              <a:t>Lighting of key areas rather than general illumination of entire properties.</a:t>
            </a:r>
          </a:p>
          <a:p>
            <a:r>
              <a:rPr lang="en-US"/>
              <a:t>This avoids spreading light outside of the intended area, avoids trespass for neighbors and the environment.</a:t>
            </a:r>
          </a:p>
          <a:p>
            <a:endParaRPr lang="en-US"/>
          </a:p>
          <a:p>
            <a:r>
              <a:rPr lang="en-US"/>
              <a:t>Lighting in commercial areas should focus on safety and visibility.</a:t>
            </a:r>
          </a:p>
          <a:p>
            <a:r>
              <a:rPr lang="en-US"/>
              <a:t>Provide a comfortable, inviting atmosphere.</a:t>
            </a:r>
          </a:p>
          <a:p>
            <a:r>
              <a:rPr lang="en-US"/>
              <a:t>Conform to applicable safety regulations.</a:t>
            </a:r>
          </a:p>
          <a:p>
            <a:r>
              <a:rPr lang="en-US"/>
              <a:t>Reducing glare and wasted light/energy (skyglow).</a:t>
            </a:r>
          </a:p>
          <a:p>
            <a:endParaRPr lang="en-US"/>
          </a:p>
          <a:p>
            <a:r>
              <a:rPr lang="en-US"/>
              <a:t>Ecological prioritizes protection of important natural areas.</a:t>
            </a:r>
          </a:p>
          <a:p>
            <a:r>
              <a:rPr lang="en-US"/>
              <a:t>Warm or amber lighting is prioritized, and shielding lights to prevent light from impacting natural areas.</a:t>
            </a:r>
          </a:p>
          <a:p>
            <a:r>
              <a:rPr lang="en-US"/>
              <a:t>Focuses on reducing light using timers and motion sensors.</a:t>
            </a:r>
          </a:p>
        </p:txBody>
      </p:sp>
      <p:sp>
        <p:nvSpPr>
          <p:cNvPr id="4" name="Slide Number Placeholder 3">
            <a:extLst>
              <a:ext uri="{FF2B5EF4-FFF2-40B4-BE49-F238E27FC236}">
                <a16:creationId xmlns:a16="http://schemas.microsoft.com/office/drawing/2014/main" id="{8693668C-97A3-0379-9067-783EE50CDBF1}"/>
              </a:ext>
            </a:extLst>
          </p:cNvPr>
          <p:cNvSpPr>
            <a:spLocks noGrp="1"/>
          </p:cNvSpPr>
          <p:nvPr>
            <p:ph type="sldNum" sz="quarter" idx="5"/>
          </p:nvPr>
        </p:nvSpPr>
        <p:spPr/>
        <p:txBody>
          <a:bodyPr/>
          <a:lstStyle/>
          <a:p>
            <a:fld id="{F4080B0C-39B2-4F7F-8C86-5383627CCBF3}" type="slidenum">
              <a:rPr lang="en-US" smtClean="0"/>
              <a:t>18</a:t>
            </a:fld>
            <a:endParaRPr lang="en-US"/>
          </a:p>
        </p:txBody>
      </p:sp>
    </p:spTree>
    <p:extLst>
      <p:ext uri="{BB962C8B-B14F-4D97-AF65-F5344CB8AC3E}">
        <p14:creationId xmlns:p14="http://schemas.microsoft.com/office/powerpoint/2010/main" val="1474769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61B47-4C30-22E1-3AD1-C7549AC39C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6044F-FB54-4D98-FD91-D61390D497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A033F8-09A6-0A68-6A58-D0EAD25A6BA9}"/>
              </a:ext>
            </a:extLst>
          </p:cNvPr>
          <p:cNvSpPr>
            <a:spLocks noGrp="1"/>
          </p:cNvSpPr>
          <p:nvPr>
            <p:ph type="body" idx="1"/>
          </p:nvPr>
        </p:nvSpPr>
        <p:spPr/>
        <p:txBody>
          <a:bodyPr/>
          <a:lstStyle/>
          <a:p>
            <a:r>
              <a:rPr lang="en-US"/>
              <a:t>Using the principles of nature friendliness, performance metrics, and categories, we have developed a lighting guide to inform choices for outdoor lighting in the community. </a:t>
            </a:r>
          </a:p>
          <a:p>
            <a:r>
              <a:rPr lang="en-US"/>
              <a:t>We make specific recommendations based off the uses of lighting, along with the relative price of these fixtures.</a:t>
            </a:r>
          </a:p>
          <a:p>
            <a:endParaRPr lang="en-US"/>
          </a:p>
          <a:p>
            <a:r>
              <a:rPr lang="en-US"/>
              <a:t>Lighting in residential areas should focus personal security/basic nav.</a:t>
            </a:r>
          </a:p>
          <a:p>
            <a:r>
              <a:rPr lang="en-US"/>
              <a:t>Lighting of key areas rather than general illumination of entire properties.</a:t>
            </a:r>
          </a:p>
          <a:p>
            <a:r>
              <a:rPr lang="en-US"/>
              <a:t>This avoids spreading light outside of the intended area, avoids trespass for neighbors and the environment.</a:t>
            </a:r>
          </a:p>
          <a:p>
            <a:endParaRPr lang="en-US"/>
          </a:p>
          <a:p>
            <a:r>
              <a:rPr lang="en-US"/>
              <a:t>Lighting in commercial areas should focus on safety and visibility.</a:t>
            </a:r>
          </a:p>
          <a:p>
            <a:r>
              <a:rPr lang="en-US"/>
              <a:t>Provide a comfortable, inviting atmosphere.</a:t>
            </a:r>
          </a:p>
          <a:p>
            <a:r>
              <a:rPr lang="en-US"/>
              <a:t>Conform to applicable safety regulations.</a:t>
            </a:r>
          </a:p>
          <a:p>
            <a:r>
              <a:rPr lang="en-US"/>
              <a:t>Reducing glare and wasted light/energy (skyglow).</a:t>
            </a:r>
          </a:p>
          <a:p>
            <a:endParaRPr lang="en-US"/>
          </a:p>
          <a:p>
            <a:r>
              <a:rPr lang="en-US"/>
              <a:t>Ecological prioritizes protection of important natural areas.</a:t>
            </a:r>
          </a:p>
          <a:p>
            <a:r>
              <a:rPr lang="en-US"/>
              <a:t>Warm or amber lighting is prioritized, and shielding lights to prevent light from impacting natural areas.</a:t>
            </a:r>
          </a:p>
          <a:p>
            <a:r>
              <a:rPr lang="en-US"/>
              <a:t>Focuses on reducing light using timers and motion sensors.</a:t>
            </a:r>
          </a:p>
        </p:txBody>
      </p:sp>
      <p:sp>
        <p:nvSpPr>
          <p:cNvPr id="4" name="Slide Number Placeholder 3">
            <a:extLst>
              <a:ext uri="{FF2B5EF4-FFF2-40B4-BE49-F238E27FC236}">
                <a16:creationId xmlns:a16="http://schemas.microsoft.com/office/drawing/2014/main" id="{220ABCA0-2E54-446F-CE35-3D512DF6C747}"/>
              </a:ext>
            </a:extLst>
          </p:cNvPr>
          <p:cNvSpPr>
            <a:spLocks noGrp="1"/>
          </p:cNvSpPr>
          <p:nvPr>
            <p:ph type="sldNum" sz="quarter" idx="5"/>
          </p:nvPr>
        </p:nvSpPr>
        <p:spPr/>
        <p:txBody>
          <a:bodyPr/>
          <a:lstStyle/>
          <a:p>
            <a:fld id="{F4080B0C-39B2-4F7F-8C86-5383627CCBF3}" type="slidenum">
              <a:rPr lang="en-US" smtClean="0"/>
              <a:t>19</a:t>
            </a:fld>
            <a:endParaRPr lang="en-US"/>
          </a:p>
        </p:txBody>
      </p:sp>
    </p:spTree>
    <p:extLst>
      <p:ext uri="{BB962C8B-B14F-4D97-AF65-F5344CB8AC3E}">
        <p14:creationId xmlns:p14="http://schemas.microsoft.com/office/powerpoint/2010/main" val="4135787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E1EC3-69B5-1550-A0BD-BB8A30FAC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BD1D5C-62E6-D93D-071D-618CAB4CD7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B197B-9A53-9B45-3470-0D15399511A8}"/>
              </a:ext>
            </a:extLst>
          </p:cNvPr>
          <p:cNvSpPr>
            <a:spLocks noGrp="1"/>
          </p:cNvSpPr>
          <p:nvPr>
            <p:ph type="body" idx="1"/>
          </p:nvPr>
        </p:nvSpPr>
        <p:spPr/>
        <p:txBody>
          <a:bodyPr/>
          <a:lstStyle/>
          <a:p>
            <a:r>
              <a:rPr lang="en-US"/>
              <a:t>Using the principles of nature friendliness, performance metrics, and categories, we have developed a lighting guide to inform choices for outdoor lighting in the community. </a:t>
            </a:r>
          </a:p>
          <a:p>
            <a:r>
              <a:rPr lang="en-US"/>
              <a:t>We make specific recommendations based off the uses of lighting, along with the relative price of these fixtures.</a:t>
            </a:r>
          </a:p>
          <a:p>
            <a:endParaRPr lang="en-US"/>
          </a:p>
          <a:p>
            <a:r>
              <a:rPr lang="en-US"/>
              <a:t>Lighting in residential areas should focus personal security/basic nav.</a:t>
            </a:r>
          </a:p>
          <a:p>
            <a:r>
              <a:rPr lang="en-US"/>
              <a:t>Lighting of key areas rather than general illumination of entire properties.</a:t>
            </a:r>
          </a:p>
          <a:p>
            <a:r>
              <a:rPr lang="en-US"/>
              <a:t>This avoids spreading light outside of the intended area, avoids trespass for neighbors and the environment.</a:t>
            </a:r>
          </a:p>
          <a:p>
            <a:endParaRPr lang="en-US"/>
          </a:p>
          <a:p>
            <a:r>
              <a:rPr lang="en-US"/>
              <a:t>Lighting in commercial areas should focus on safety and visibility.</a:t>
            </a:r>
          </a:p>
          <a:p>
            <a:r>
              <a:rPr lang="en-US"/>
              <a:t>Provide a comfortable, inviting atmosphere.</a:t>
            </a:r>
          </a:p>
          <a:p>
            <a:r>
              <a:rPr lang="en-US"/>
              <a:t>Conform to applicable safety regulations.</a:t>
            </a:r>
          </a:p>
          <a:p>
            <a:r>
              <a:rPr lang="en-US"/>
              <a:t>Reducing glare and wasted light/energy (skyglow).</a:t>
            </a:r>
          </a:p>
          <a:p>
            <a:endParaRPr lang="en-US"/>
          </a:p>
          <a:p>
            <a:r>
              <a:rPr lang="en-US"/>
              <a:t>Ecological prioritizes protection of important natural areas.</a:t>
            </a:r>
          </a:p>
          <a:p>
            <a:r>
              <a:rPr lang="en-US"/>
              <a:t>Warm or amber lighting is prioritized, and shielding lights to prevent light from impacting natural areas.</a:t>
            </a:r>
          </a:p>
          <a:p>
            <a:r>
              <a:rPr lang="en-US"/>
              <a:t>Focuses on reducing light using timers and motion sensors.</a:t>
            </a:r>
          </a:p>
        </p:txBody>
      </p:sp>
      <p:sp>
        <p:nvSpPr>
          <p:cNvPr id="4" name="Slide Number Placeholder 3">
            <a:extLst>
              <a:ext uri="{FF2B5EF4-FFF2-40B4-BE49-F238E27FC236}">
                <a16:creationId xmlns:a16="http://schemas.microsoft.com/office/drawing/2014/main" id="{A6C3D49F-5105-E74D-1208-ABB13DB11EED}"/>
              </a:ext>
            </a:extLst>
          </p:cNvPr>
          <p:cNvSpPr>
            <a:spLocks noGrp="1"/>
          </p:cNvSpPr>
          <p:nvPr>
            <p:ph type="sldNum" sz="quarter" idx="5"/>
          </p:nvPr>
        </p:nvSpPr>
        <p:spPr/>
        <p:txBody>
          <a:bodyPr/>
          <a:lstStyle/>
          <a:p>
            <a:fld id="{F4080B0C-39B2-4F7F-8C86-5383627CCBF3}" type="slidenum">
              <a:rPr lang="en-US" smtClean="0"/>
              <a:t>20</a:t>
            </a:fld>
            <a:endParaRPr lang="en-US"/>
          </a:p>
        </p:txBody>
      </p:sp>
    </p:spTree>
    <p:extLst>
      <p:ext uri="{BB962C8B-B14F-4D97-AF65-F5344CB8AC3E}">
        <p14:creationId xmlns:p14="http://schemas.microsoft.com/office/powerpoint/2010/main" val="1761851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Will</a:t>
            </a:r>
          </a:p>
          <a:p>
            <a:endParaRPr lang="en-US">
              <a:ea typeface="Calibri"/>
              <a:cs typeface="Calibri"/>
            </a:endParaRPr>
          </a:p>
          <a:p>
            <a:r>
              <a:rPr lang="en-US">
                <a:ea typeface="Calibri"/>
                <a:cs typeface="Calibri"/>
              </a:rPr>
              <a:t>While we make recommendations specific to the town of Durham in the guide, the principles can be applied anywhere.</a:t>
            </a:r>
          </a:p>
          <a:p>
            <a:endParaRPr lang="en-US">
              <a:ea typeface="Calibri"/>
              <a:cs typeface="Calibri"/>
            </a:endParaRPr>
          </a:p>
          <a:p>
            <a:r>
              <a:rPr lang="en-US">
                <a:ea typeface="Calibri"/>
                <a:cs typeface="Calibri"/>
              </a:rPr>
              <a:t>Now that we have developed these recommendations, we hope that work can continue to encourage adoption of these principles.</a:t>
            </a:r>
          </a:p>
          <a:p>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Planning Board can refer to lighting guide during site plan and zoning reviews </a:t>
            </a:r>
            <a:r>
              <a:rPr lang="en-US" sz="1200">
                <a:sym typeface="Wingdings" panose="05000000000000000000" pitchFamily="2" charset="2"/>
              </a:rPr>
              <a:t>to ensure the developer stays within maximum lighting characteristics recommended in the guide. This is especially important when building around nature-sensitive areas, such as rivers or woodlines.</a:t>
            </a:r>
            <a:endParaRPr lang="en-US" sz="1200"/>
          </a:p>
          <a:p>
            <a:endParaRPr lang="en-US">
              <a:ea typeface="Calibri"/>
              <a:cs typeface="Calibri"/>
            </a:endParaRPr>
          </a:p>
        </p:txBody>
      </p:sp>
      <p:sp>
        <p:nvSpPr>
          <p:cNvPr id="4" name="Slide Number Placeholder 3"/>
          <p:cNvSpPr>
            <a:spLocks noGrp="1"/>
          </p:cNvSpPr>
          <p:nvPr>
            <p:ph type="sldNum" sz="quarter" idx="5"/>
          </p:nvPr>
        </p:nvSpPr>
        <p:spPr/>
        <p:txBody>
          <a:bodyPr/>
          <a:lstStyle/>
          <a:p>
            <a:fld id="{F4080B0C-39B2-4F7F-8C86-5383627CCBF3}" type="slidenum">
              <a:rPr lang="en-US"/>
              <a:t>22</a:t>
            </a:fld>
            <a:endParaRPr lang="en-US"/>
          </a:p>
        </p:txBody>
      </p:sp>
    </p:spTree>
    <p:extLst>
      <p:ext uri="{BB962C8B-B14F-4D97-AF65-F5344CB8AC3E}">
        <p14:creationId xmlns:p14="http://schemas.microsoft.com/office/powerpoint/2010/main" val="3477012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ea typeface="Calibri"/>
                <a:cs typeface="Calibri"/>
              </a:rPr>
              <a:t>Alex</a:t>
            </a:r>
          </a:p>
        </p:txBody>
      </p:sp>
      <p:sp>
        <p:nvSpPr>
          <p:cNvPr id="4" name="Slide Number Placeholder 3"/>
          <p:cNvSpPr>
            <a:spLocks noGrp="1"/>
          </p:cNvSpPr>
          <p:nvPr>
            <p:ph type="sldNum" sz="quarter" idx="5"/>
          </p:nvPr>
        </p:nvSpPr>
        <p:spPr/>
        <p:txBody>
          <a:bodyPr/>
          <a:lstStyle/>
          <a:p>
            <a:fld id="{F4080B0C-39B2-4F7F-8C86-5383627CCBF3}" type="slidenum">
              <a:rPr lang="en-US"/>
              <a:t>23</a:t>
            </a:fld>
            <a:endParaRPr lang="en-US"/>
          </a:p>
        </p:txBody>
      </p:sp>
    </p:spTree>
    <p:extLst>
      <p:ext uri="{BB962C8B-B14F-4D97-AF65-F5344CB8AC3E}">
        <p14:creationId xmlns:p14="http://schemas.microsoft.com/office/powerpoint/2010/main" val="963267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all know, outdoor lighting is important. It allows for nighttime work and recreational activities to become a safer and more comfortable experience.</a:t>
            </a:r>
          </a:p>
          <a:p>
            <a:r>
              <a:rPr lang="en-US"/>
              <a:t>Over time though, the negative effects of artificial light at night on human health and the environment have become apparent. </a:t>
            </a:r>
            <a:endParaRPr lang="en-US">
              <a:ea typeface="Calibri"/>
              <a:cs typeface="Calibri"/>
            </a:endParaRPr>
          </a:p>
          <a:p>
            <a:r>
              <a:rPr lang="en-US"/>
              <a:t>This is because light pollution disrupts wildlife behavior, circadian rhythms, and limits observation of the night sky.</a:t>
            </a:r>
          </a:p>
          <a:p>
            <a:r>
              <a:rPr lang="en-US"/>
              <a:t>This project is particularly important to Durham since it contains a multitude of impacted areas such as wetlands, rivers, estuaries, forested areas, and fields. </a:t>
            </a:r>
            <a:endParaRPr lang="en-US">
              <a:ea typeface="Calibri"/>
              <a:cs typeface="Calibri"/>
            </a:endParaRPr>
          </a:p>
          <a:p>
            <a:r>
              <a:rPr lang="en-US"/>
              <a:t>The main nature-based resource for this research project has been </a:t>
            </a:r>
            <a:r>
              <a:rPr lang="en-US" b="1" err="1"/>
              <a:t>DarkSky</a:t>
            </a:r>
            <a:r>
              <a:rPr lang="en-US" b="1"/>
              <a:t>,</a:t>
            </a:r>
            <a:r>
              <a:rPr lang="en-US"/>
              <a:t> which is an international organization dedicated to reducing light pollution through education, engaging with communities and manufacturers, and certifying products that lessen artificial sky glow for the benefit of humans and animals alike</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4080B0C-39B2-4F7F-8C86-5383627CCBF3}" type="slidenum">
              <a:t>2</a:t>
            </a:fld>
            <a:endParaRPr lang="en-US"/>
          </a:p>
        </p:txBody>
      </p:sp>
    </p:spTree>
    <p:extLst>
      <p:ext uri="{BB962C8B-B14F-4D97-AF65-F5344CB8AC3E}">
        <p14:creationId xmlns:p14="http://schemas.microsoft.com/office/powerpoint/2010/main" val="1384668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Alex</a:t>
            </a:r>
          </a:p>
        </p:txBody>
      </p:sp>
      <p:sp>
        <p:nvSpPr>
          <p:cNvPr id="4" name="Slide Number Placeholder 3"/>
          <p:cNvSpPr>
            <a:spLocks noGrp="1"/>
          </p:cNvSpPr>
          <p:nvPr>
            <p:ph type="sldNum" sz="quarter" idx="5"/>
          </p:nvPr>
        </p:nvSpPr>
        <p:spPr/>
        <p:txBody>
          <a:bodyPr/>
          <a:lstStyle/>
          <a:p>
            <a:fld id="{F4080B0C-39B2-4F7F-8C86-5383627CCBF3}" type="slidenum">
              <a:rPr lang="en-US"/>
              <a:t>24</a:t>
            </a:fld>
            <a:endParaRPr lang="en-US"/>
          </a:p>
        </p:txBody>
      </p:sp>
    </p:spTree>
    <p:extLst>
      <p:ext uri="{BB962C8B-B14F-4D97-AF65-F5344CB8AC3E}">
        <p14:creationId xmlns:p14="http://schemas.microsoft.com/office/powerpoint/2010/main" val="2466690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Alex</a:t>
            </a:r>
          </a:p>
          <a:p>
            <a:endParaRPr lang="en-US">
              <a:ea typeface="Calibri"/>
              <a:cs typeface="Calibri"/>
            </a:endParaRPr>
          </a:p>
          <a:p>
            <a:r>
              <a:rPr lang="en-US">
                <a:ea typeface="Calibri"/>
                <a:cs typeface="Calibri"/>
              </a:rPr>
              <a:t>We will be happy to answer questions.</a:t>
            </a:r>
          </a:p>
        </p:txBody>
      </p:sp>
      <p:sp>
        <p:nvSpPr>
          <p:cNvPr id="4" name="Slide Number Placeholder 3"/>
          <p:cNvSpPr>
            <a:spLocks noGrp="1"/>
          </p:cNvSpPr>
          <p:nvPr>
            <p:ph type="sldNum" sz="quarter" idx="5"/>
          </p:nvPr>
        </p:nvSpPr>
        <p:spPr/>
        <p:txBody>
          <a:bodyPr/>
          <a:lstStyle/>
          <a:p>
            <a:fld id="{F4080B0C-39B2-4F7F-8C86-5383627CCBF3}" type="slidenum">
              <a:rPr lang="en-US"/>
              <a:t>25</a:t>
            </a:fld>
            <a:endParaRPr lang="en-US"/>
          </a:p>
        </p:txBody>
      </p:sp>
    </p:spTree>
    <p:extLst>
      <p:ext uri="{BB962C8B-B14F-4D97-AF65-F5344CB8AC3E}">
        <p14:creationId xmlns:p14="http://schemas.microsoft.com/office/powerpoint/2010/main" val="2201208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there are several negative impacts due to light pollution. For example, </a:t>
            </a:r>
            <a:r>
              <a:rPr lang="en-US" b="1"/>
              <a:t>Wildlife </a:t>
            </a:r>
            <a:r>
              <a:rPr lang="en-US"/>
              <a:t>do not appreciate excessive and poorly directed lighting because it disrupts their natural patterns of migration, feeding, and sleep. This causes exhaustion and disorientation which can even lead to death among animals. For </a:t>
            </a:r>
            <a:r>
              <a:rPr lang="en-US" b="1"/>
              <a:t>Humans, </a:t>
            </a:r>
            <a:r>
              <a:rPr lang="en-US"/>
              <a:t>we</a:t>
            </a:r>
            <a:r>
              <a:rPr lang="en-US" b="1"/>
              <a:t> </a:t>
            </a:r>
            <a:r>
              <a:rPr lang="en-US"/>
              <a:t>are impacted in the sense that our eye and sleep health is harmed by intense light, especially high exposure to whitish-blue colors in the evening. You can see the difference here between a cool, intense white light and a warmer, better alternative light is shown. Thirdly, the </a:t>
            </a:r>
            <a:r>
              <a:rPr lang="en-US" b="1"/>
              <a:t>Sky Visibility </a:t>
            </a:r>
            <a:r>
              <a:rPr lang="en-US"/>
              <a:t>is hindered by light pollution since it produces more skyglow, which limits the observation of stars and degrades the rural character of this town.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F4080B0C-39B2-4F7F-8C86-5383627CCBF3}" type="slidenum">
              <a:t>3</a:t>
            </a:fld>
            <a:endParaRPr lang="en-US"/>
          </a:p>
        </p:txBody>
      </p:sp>
    </p:spTree>
    <p:extLst>
      <p:ext uri="{BB962C8B-B14F-4D97-AF65-F5344CB8AC3E}">
        <p14:creationId xmlns:p14="http://schemas.microsoft.com/office/powerpoint/2010/main" val="1856074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ea typeface="Calibri"/>
                <a:cs typeface="Calibri"/>
              </a:rPr>
              <a:t>Alex</a:t>
            </a:r>
            <a:endParaRPr lang="en-US">
              <a:solidFill>
                <a:srgbClr val="00B050"/>
              </a:solidFill>
            </a:endParaRPr>
          </a:p>
          <a:p>
            <a:r>
              <a:rPr lang="en-US">
                <a:solidFill>
                  <a:srgbClr val="FF0000"/>
                </a:solidFill>
              </a:rPr>
              <a:t>Bullet 1: as a reference for residents and businesses in Durham to pursue nature-friendly, cost-effective, </a:t>
            </a:r>
            <a:r>
              <a:rPr lang="en-US" err="1">
                <a:solidFill>
                  <a:srgbClr val="FF0000"/>
                </a:solidFill>
              </a:rPr>
              <a:t>andsustainable</a:t>
            </a:r>
            <a:r>
              <a:rPr lang="en-US">
                <a:solidFill>
                  <a:srgbClr val="FF0000"/>
                </a:solidFill>
              </a:rPr>
              <a:t> lighting solutions</a:t>
            </a:r>
            <a:endParaRPr lang="en-US"/>
          </a:p>
        </p:txBody>
      </p:sp>
      <p:sp>
        <p:nvSpPr>
          <p:cNvPr id="4" name="Slide Number Placeholder 3"/>
          <p:cNvSpPr>
            <a:spLocks noGrp="1"/>
          </p:cNvSpPr>
          <p:nvPr>
            <p:ph type="sldNum" sz="quarter" idx="5"/>
          </p:nvPr>
        </p:nvSpPr>
        <p:spPr/>
        <p:txBody>
          <a:bodyPr/>
          <a:lstStyle/>
          <a:p>
            <a:fld id="{F4080B0C-39B2-4F7F-8C86-5383627CCBF3}" type="slidenum">
              <a:rPr lang="en-US"/>
              <a:t>4</a:t>
            </a:fld>
            <a:endParaRPr lang="en-US"/>
          </a:p>
        </p:txBody>
      </p:sp>
    </p:spTree>
    <p:extLst>
      <p:ext uri="{BB962C8B-B14F-4D97-AF65-F5344CB8AC3E}">
        <p14:creationId xmlns:p14="http://schemas.microsoft.com/office/powerpoint/2010/main" val="2051405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team employed a variety of methods to conduct our project. We began by researching the Department of Transportation recommendations for roadway lighting, specifically high impact areas such highways and crosswalks.</a:t>
            </a:r>
          </a:p>
          <a:p>
            <a:r>
              <a:rPr lang="en-US"/>
              <a:t>We then reviewed DarkSky’s website to understand how artificial light at night affects humans and the environment. </a:t>
            </a:r>
            <a:endParaRPr lang="en-US">
              <a:ea typeface="Calibri"/>
              <a:cs typeface="Calibri"/>
            </a:endParaRPr>
          </a:p>
          <a:p>
            <a:r>
              <a:rPr lang="en-US"/>
              <a:t>From this, we combined recommendations from both the DOT and DarkSky to create an informational lighting guide as Alex mentioned.</a:t>
            </a:r>
            <a:endParaRPr lang="en-US">
              <a:ea typeface="Calibri"/>
              <a:cs typeface="Calibri"/>
            </a:endParaRPr>
          </a:p>
          <a:p>
            <a:r>
              <a:rPr lang="en-US"/>
              <a:t>For our team field trip, we talked with Sam Hewitt from the Durham Public Works Department to ask him questions regarding the town’s lighting decisions. We met with Sam before sunrise to see how nighttime lighting interacts with the town. You can see on this map, we started on Madbury Rd, then went down Main Street, over by the Mill Pond, and into the residential area by Faculty rd.</a:t>
            </a:r>
            <a:endParaRPr lang="en-US">
              <a:ea typeface="Calibri"/>
              <a:cs typeface="Calibri"/>
            </a:endParaRPr>
          </a:p>
          <a:p>
            <a:r>
              <a:rPr lang="en-US"/>
              <a:t>Additionally, we conducted weekly meetings with our advisor, Paul, to discuss categorical areas in Durham that use light in different ways and we welcomed his input on our project deliverables.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F4080B0C-39B2-4F7F-8C86-5383627CCBF3}" type="slidenum">
              <a:t>5</a:t>
            </a:fld>
            <a:endParaRPr lang="en-US"/>
          </a:p>
        </p:txBody>
      </p:sp>
    </p:spTree>
    <p:extLst>
      <p:ext uri="{BB962C8B-B14F-4D97-AF65-F5344CB8AC3E}">
        <p14:creationId xmlns:p14="http://schemas.microsoft.com/office/powerpoint/2010/main" val="4136092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Times New Roman"/>
                <a:cs typeface="Times New Roman"/>
              </a:rPr>
              <a:t>1. Timers and sensors reduce light pollution and protect nocturnal wildlife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Times New Roman"/>
                <a:cs typeface="Times New Roman"/>
              </a:rPr>
              <a:t> 2 . Warm-toned, long-wavelength LEDs minimize biodiversity loss and environmental disruptions.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Times New Roman"/>
                <a:cs typeface="Times New Roman"/>
              </a:rPr>
              <a:t>Lessen light intensity to stop “sky glow”, protect migratory species, and reduce ecological impact. Shield and direct light downward to prevent light trespass and protect nocturnal habitats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Times New Roman"/>
                <a:cs typeface="Times New Roman"/>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Times New Roman"/>
              <a:cs typeface="Times New Roman"/>
            </a:endParaRPr>
          </a:p>
          <a:p>
            <a:endParaRPr lang="en-US"/>
          </a:p>
        </p:txBody>
      </p:sp>
      <p:sp>
        <p:nvSpPr>
          <p:cNvPr id="4" name="Slide Number Placeholder 3"/>
          <p:cNvSpPr>
            <a:spLocks noGrp="1"/>
          </p:cNvSpPr>
          <p:nvPr>
            <p:ph type="sldNum" sz="quarter" idx="5"/>
          </p:nvPr>
        </p:nvSpPr>
        <p:spPr/>
        <p:txBody>
          <a:bodyPr/>
          <a:lstStyle/>
          <a:p>
            <a:fld id="{F4080B0C-39B2-4F7F-8C86-5383627CCBF3}" type="slidenum">
              <a:rPr lang="en-US" smtClean="0"/>
              <a:t>6</a:t>
            </a:fld>
            <a:endParaRPr lang="en-US"/>
          </a:p>
        </p:txBody>
      </p:sp>
    </p:spTree>
    <p:extLst>
      <p:ext uri="{BB962C8B-B14F-4D97-AF65-F5344CB8AC3E}">
        <p14:creationId xmlns:p14="http://schemas.microsoft.com/office/powerpoint/2010/main" val="3542283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Lumen = </a:t>
            </a:r>
            <a:r>
              <a:rPr lang="en-US" sz="1200" b="0" i="0" kern="1200">
                <a:solidFill>
                  <a:schemeClr val="tx1"/>
                </a:solidFill>
                <a:effectLst/>
                <a:latin typeface="+mn-lt"/>
                <a:ea typeface="+mn-ea"/>
                <a:cs typeface="+mn-cs"/>
              </a:rPr>
              <a:t>a unit of measurement for the total amount of visible light emitted by a source</a:t>
            </a:r>
          </a:p>
          <a:p>
            <a:r>
              <a:rPr lang="en-US" sz="1200" b="0" i="0" kern="1200">
                <a:solidFill>
                  <a:schemeClr val="tx1"/>
                </a:solidFill>
                <a:effectLst/>
                <a:latin typeface="+mn-lt"/>
                <a:ea typeface="+mn-ea"/>
                <a:cs typeface="+mn-cs"/>
              </a:rPr>
              <a:t>Cost estimate does not include operations of the fixture, only purchase and installation.</a:t>
            </a:r>
            <a:endParaRPr lang="en-US"/>
          </a:p>
        </p:txBody>
      </p:sp>
      <p:sp>
        <p:nvSpPr>
          <p:cNvPr id="4" name="Slide Number Placeholder 3"/>
          <p:cNvSpPr>
            <a:spLocks noGrp="1"/>
          </p:cNvSpPr>
          <p:nvPr>
            <p:ph type="sldNum" sz="quarter" idx="5"/>
          </p:nvPr>
        </p:nvSpPr>
        <p:spPr/>
        <p:txBody>
          <a:bodyPr/>
          <a:lstStyle/>
          <a:p>
            <a:fld id="{F4080B0C-39B2-4F7F-8C86-5383627CCBF3}" type="slidenum">
              <a:rPr lang="en-US" smtClean="0"/>
              <a:t>7</a:t>
            </a:fld>
            <a:endParaRPr lang="en-US"/>
          </a:p>
        </p:txBody>
      </p:sp>
    </p:spTree>
    <p:extLst>
      <p:ext uri="{BB962C8B-B14F-4D97-AF65-F5344CB8AC3E}">
        <p14:creationId xmlns:p14="http://schemas.microsoft.com/office/powerpoint/2010/main" val="1247287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Hayden</a:t>
            </a:r>
            <a:endParaRPr lang="en-US"/>
          </a:p>
        </p:txBody>
      </p:sp>
      <p:sp>
        <p:nvSpPr>
          <p:cNvPr id="4" name="Slide Number Placeholder 3"/>
          <p:cNvSpPr>
            <a:spLocks noGrp="1"/>
          </p:cNvSpPr>
          <p:nvPr>
            <p:ph type="sldNum" sz="quarter" idx="5"/>
          </p:nvPr>
        </p:nvSpPr>
        <p:spPr/>
        <p:txBody>
          <a:bodyPr/>
          <a:lstStyle/>
          <a:p>
            <a:fld id="{F4080B0C-39B2-4F7F-8C86-5383627CCBF3}" type="slidenum">
              <a:rPr lang="en-US" smtClean="0"/>
              <a:t>8</a:t>
            </a:fld>
            <a:endParaRPr lang="en-US"/>
          </a:p>
        </p:txBody>
      </p:sp>
    </p:spTree>
    <p:extLst>
      <p:ext uri="{BB962C8B-B14F-4D97-AF65-F5344CB8AC3E}">
        <p14:creationId xmlns:p14="http://schemas.microsoft.com/office/powerpoint/2010/main" val="64906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Stone reflects 10-20% of light shining on it </a:t>
            </a:r>
          </a:p>
        </p:txBody>
      </p:sp>
      <p:sp>
        <p:nvSpPr>
          <p:cNvPr id="4" name="Slide Number Placeholder 3"/>
          <p:cNvSpPr>
            <a:spLocks noGrp="1"/>
          </p:cNvSpPr>
          <p:nvPr>
            <p:ph type="sldNum" sz="quarter" idx="5"/>
          </p:nvPr>
        </p:nvSpPr>
        <p:spPr/>
        <p:txBody>
          <a:bodyPr/>
          <a:lstStyle/>
          <a:p>
            <a:fld id="{F4080B0C-39B2-4F7F-8C86-5383627CCBF3}" type="slidenum">
              <a:rPr lang="en-US" smtClean="0"/>
              <a:t>9</a:t>
            </a:fld>
            <a:endParaRPr lang="en-US"/>
          </a:p>
        </p:txBody>
      </p:sp>
    </p:spTree>
    <p:extLst>
      <p:ext uri="{BB962C8B-B14F-4D97-AF65-F5344CB8AC3E}">
        <p14:creationId xmlns:p14="http://schemas.microsoft.com/office/powerpoint/2010/main" val="2966915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5950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07402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01795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55647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3762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46812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2712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22766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9714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17436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99715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C764DE79-268F-4C1A-8933-263129D2AF90}" type="datetimeFigureOut">
              <a:rPr lang="en-US" dirty="0"/>
              <a:t>5/9/2026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25193131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svg"/><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microsoft.com/office/2018/10/relationships/comments" Target="../comments/modernComment_10B_5F98F225.xml"/><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hyperlink" Target="https://www.tracksprogram.ca/blog-media/blog-tips-on-observing-the-night-sky" TargetMode="External"/><Relationship Id="rId4" Type="http://schemas.openxmlformats.org/officeDocument/2006/relationships/hyperlink" Target="https://fity.club/lists/suggestions/light-pollution-harms-wildlif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e-greenelectrical.com.au/warm-white-vs-cool-white-led-lights/"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bigbendsentinel.com/2022/01/12/presidio-leads-the-pack-among-big-bend-communities-implementing-dark-sky-lighting-ordinanc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shopeverbright.com/blogs/news/how-to-choose-3-basic-types-of-lighting"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A4BD6EE-7B51-447C-AAB3-028B7A3E5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12648" y="433387"/>
            <a:ext cx="5032744" cy="3365646"/>
          </a:xfrm>
        </p:spPr>
        <p:txBody>
          <a:bodyPr>
            <a:normAutofit/>
          </a:bodyPr>
          <a:lstStyle/>
          <a:p>
            <a:pPr algn="l"/>
            <a:r>
              <a:rPr lang="en-US" sz="6100"/>
              <a:t>Nature Friendly Lighting in Durham</a:t>
            </a:r>
          </a:p>
        </p:txBody>
      </p:sp>
      <p:sp>
        <p:nvSpPr>
          <p:cNvPr id="3" name="Subtitle 2"/>
          <p:cNvSpPr>
            <a:spLocks noGrp="1"/>
          </p:cNvSpPr>
          <p:nvPr>
            <p:ph type="subTitle" idx="1"/>
          </p:nvPr>
        </p:nvSpPr>
        <p:spPr>
          <a:xfrm>
            <a:off x="612648" y="4264579"/>
            <a:ext cx="4701440" cy="2021977"/>
          </a:xfrm>
        </p:spPr>
        <p:txBody>
          <a:bodyPr vert="horz" lIns="91440" tIns="45720" rIns="91440" bIns="45720" rtlCol="0" anchor="t">
            <a:noAutofit/>
          </a:bodyPr>
          <a:lstStyle/>
          <a:p>
            <a:pPr algn="l"/>
            <a:r>
              <a:rPr lang="en-US" b="1"/>
              <a:t>Project Team: </a:t>
            </a:r>
            <a:r>
              <a:rPr lang="en-US"/>
              <a:t>Hayden Anastasio, Bennett Murphy, Alex Soucy, Will Cleaveland</a:t>
            </a:r>
          </a:p>
          <a:p>
            <a:pPr algn="l"/>
            <a:r>
              <a:rPr lang="en-US" b="1"/>
              <a:t>Project Advisor</a:t>
            </a:r>
            <a:r>
              <a:rPr lang="en-US"/>
              <a:t>: Paul Rasmussen (Town of Durham)</a:t>
            </a:r>
          </a:p>
        </p:txBody>
      </p:sp>
      <p:sp>
        <p:nvSpPr>
          <p:cNvPr id="25" name="sketch line">
            <a:extLst>
              <a:ext uri="{FF2B5EF4-FFF2-40B4-BE49-F238E27FC236}">
                <a16:creationId xmlns:a16="http://schemas.microsoft.com/office/drawing/2014/main" id="{6B5FF7CD-712E-4187-BFF5-B192FFB33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005089"/>
            <a:ext cx="4343400" cy="18288"/>
          </a:xfrm>
          <a:custGeom>
            <a:avLst/>
            <a:gdLst>
              <a:gd name="csX0" fmla="*/ 0 w 4343400"/>
              <a:gd name="csY0" fmla="*/ 0 h 18288"/>
              <a:gd name="csX1" fmla="*/ 577052 w 4343400"/>
              <a:gd name="csY1" fmla="*/ 0 h 18288"/>
              <a:gd name="csX2" fmla="*/ 1067235 w 4343400"/>
              <a:gd name="csY2" fmla="*/ 0 h 18288"/>
              <a:gd name="csX3" fmla="*/ 1600853 w 4343400"/>
              <a:gd name="csY3" fmla="*/ 0 h 18288"/>
              <a:gd name="csX4" fmla="*/ 2264773 w 4343400"/>
              <a:gd name="csY4" fmla="*/ 0 h 18288"/>
              <a:gd name="csX5" fmla="*/ 2841825 w 4343400"/>
              <a:gd name="csY5" fmla="*/ 0 h 18288"/>
              <a:gd name="csX6" fmla="*/ 3375442 w 4343400"/>
              <a:gd name="csY6" fmla="*/ 0 h 18288"/>
              <a:gd name="csX7" fmla="*/ 4343400 w 4343400"/>
              <a:gd name="csY7" fmla="*/ 0 h 18288"/>
              <a:gd name="csX8" fmla="*/ 4343400 w 4343400"/>
              <a:gd name="csY8" fmla="*/ 18288 h 18288"/>
              <a:gd name="csX9" fmla="*/ 3722914 w 4343400"/>
              <a:gd name="csY9" fmla="*/ 18288 h 18288"/>
              <a:gd name="csX10" fmla="*/ 3189297 w 4343400"/>
              <a:gd name="csY10" fmla="*/ 18288 h 18288"/>
              <a:gd name="csX11" fmla="*/ 2481943 w 4343400"/>
              <a:gd name="csY11" fmla="*/ 18288 h 18288"/>
              <a:gd name="csX12" fmla="*/ 1904891 w 4343400"/>
              <a:gd name="csY12" fmla="*/ 18288 h 18288"/>
              <a:gd name="csX13" fmla="*/ 1414707 w 4343400"/>
              <a:gd name="csY13" fmla="*/ 18288 h 18288"/>
              <a:gd name="csX14" fmla="*/ 750788 w 4343400"/>
              <a:gd name="csY14" fmla="*/ 18288 h 18288"/>
              <a:gd name="csX15" fmla="*/ 0 w 4343400"/>
              <a:gd name="csY15" fmla="*/ 18288 h 18288"/>
              <a:gd name="csX16" fmla="*/ 0 w 43434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black logo&#10;&#10;AI-generated content may be incorrect.">
            <a:extLst>
              <a:ext uri="{FF2B5EF4-FFF2-40B4-BE49-F238E27FC236}">
                <a16:creationId xmlns:a16="http://schemas.microsoft.com/office/drawing/2014/main" id="{F39EEF55-B578-5029-3BCA-1FC5BD5ADDED}"/>
              </a:ext>
            </a:extLst>
          </p:cNvPr>
          <p:cNvPicPr>
            <a:picLocks noChangeAspect="1"/>
          </p:cNvPicPr>
          <p:nvPr/>
        </p:nvPicPr>
        <p:blipFill>
          <a:blip r:embed="rId3"/>
          <a:stretch>
            <a:fillRect/>
          </a:stretch>
        </p:blipFill>
        <p:spPr>
          <a:xfrm>
            <a:off x="10615193" y="133636"/>
            <a:ext cx="1580451" cy="1580451"/>
          </a:xfrm>
          <a:prstGeom prst="rect">
            <a:avLst/>
          </a:prstGeom>
        </p:spPr>
      </p:pic>
      <p:pic>
        <p:nvPicPr>
          <p:cNvPr id="4" name="Picture 3" descr="A logo of a town&#10;&#10;AI-generated content may be incorrect.">
            <a:extLst>
              <a:ext uri="{FF2B5EF4-FFF2-40B4-BE49-F238E27FC236}">
                <a16:creationId xmlns:a16="http://schemas.microsoft.com/office/drawing/2014/main" id="{8CEB5E40-2CD3-A203-FDC2-54203E918237}"/>
              </a:ext>
            </a:extLst>
          </p:cNvPr>
          <p:cNvPicPr>
            <a:picLocks noChangeAspect="1"/>
          </p:cNvPicPr>
          <p:nvPr/>
        </p:nvPicPr>
        <p:blipFill>
          <a:blip r:embed="rId4"/>
          <a:stretch>
            <a:fillRect/>
          </a:stretch>
        </p:blipFill>
        <p:spPr>
          <a:xfrm>
            <a:off x="9036198" y="133635"/>
            <a:ext cx="1579872" cy="1503147"/>
          </a:xfrm>
          <a:prstGeom prst="rect">
            <a:avLst/>
          </a:prstGeom>
        </p:spPr>
      </p:pic>
      <p:pic>
        <p:nvPicPr>
          <p:cNvPr id="8" name="Picture 7">
            <a:extLst>
              <a:ext uri="{FF2B5EF4-FFF2-40B4-BE49-F238E27FC236}">
                <a16:creationId xmlns:a16="http://schemas.microsoft.com/office/drawing/2014/main" id="{BB9FE0C8-8BC0-31AF-B56C-8A7BCE4A2C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6064" y="2027702"/>
            <a:ext cx="6262216" cy="4696662"/>
          </a:xfrm>
          <a:prstGeom prst="rect">
            <a:avLst/>
          </a:prstGeom>
          <a:effectLst>
            <a:softEdge rad="158713"/>
          </a:effectLst>
        </p:spPr>
      </p:pic>
      <p:sp>
        <p:nvSpPr>
          <p:cNvPr id="10" name="TextBox 9">
            <a:extLst>
              <a:ext uri="{FF2B5EF4-FFF2-40B4-BE49-F238E27FC236}">
                <a16:creationId xmlns:a16="http://schemas.microsoft.com/office/drawing/2014/main" id="{D155290C-266C-35E5-CEAE-582B30BE9786}"/>
              </a:ext>
            </a:extLst>
          </p:cNvPr>
          <p:cNvSpPr txBox="1"/>
          <p:nvPr/>
        </p:nvSpPr>
        <p:spPr>
          <a:xfrm>
            <a:off x="11042159" y="6463153"/>
            <a:ext cx="1009467" cy="307777"/>
          </a:xfrm>
          <a:prstGeom prst="rect">
            <a:avLst/>
          </a:prstGeom>
          <a:noFill/>
        </p:spPr>
        <p:txBody>
          <a:bodyPr wrap="square" rtlCol="0">
            <a:spAutoFit/>
          </a:bodyPr>
          <a:lstStyle/>
          <a:p>
            <a:r>
              <a:rPr lang="en-US" sz="1400">
                <a:highlight>
                  <a:srgbClr val="C0C0C0"/>
                </a:highlight>
              </a:rPr>
              <a:t>Own Work</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6612-5067-F1B8-46AD-DD8BFECF843C}"/>
              </a:ext>
            </a:extLst>
          </p:cNvPr>
          <p:cNvSpPr>
            <a:spLocks noGrp="1"/>
          </p:cNvSpPr>
          <p:nvPr>
            <p:ph type="title"/>
          </p:nvPr>
        </p:nvSpPr>
        <p:spPr>
          <a:xfrm>
            <a:off x="373570" y="0"/>
            <a:ext cx="10515600" cy="1325563"/>
          </a:xfrm>
        </p:spPr>
        <p:txBody>
          <a:bodyPr/>
          <a:lstStyle/>
          <a:p>
            <a:r>
              <a:rPr lang="en-US" b="1"/>
              <a:t>Task</a:t>
            </a:r>
          </a:p>
        </p:txBody>
      </p:sp>
      <p:pic>
        <p:nvPicPr>
          <p:cNvPr id="4" name="Content Placeholder 4" descr="A building with lights on the side of the building&#10;&#10;AI-generated content may be incorrect.">
            <a:extLst>
              <a:ext uri="{FF2B5EF4-FFF2-40B4-BE49-F238E27FC236}">
                <a16:creationId xmlns:a16="http://schemas.microsoft.com/office/drawing/2014/main" id="{F1B02452-2691-DFA9-736B-000F70D92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5870" y="1325563"/>
            <a:ext cx="8657081" cy="4946904"/>
          </a:xfrm>
          <a:prstGeom prst="rect">
            <a:avLst/>
          </a:prstGeom>
          <a:ln w="38100">
            <a:solidFill>
              <a:schemeClr val="tx1"/>
            </a:solidFill>
          </a:ln>
        </p:spPr>
      </p:pic>
      <p:sp>
        <p:nvSpPr>
          <p:cNvPr id="5" name="Down Arrow 4">
            <a:extLst>
              <a:ext uri="{FF2B5EF4-FFF2-40B4-BE49-F238E27FC236}">
                <a16:creationId xmlns:a16="http://schemas.microsoft.com/office/drawing/2014/main" id="{5E8E8FA7-5785-C9D0-2A2F-6A06A900E50C}"/>
              </a:ext>
            </a:extLst>
          </p:cNvPr>
          <p:cNvSpPr/>
          <p:nvPr/>
        </p:nvSpPr>
        <p:spPr>
          <a:xfrm rot="4247142">
            <a:off x="8212622" y="3360108"/>
            <a:ext cx="460947" cy="342018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1AD3F64-8539-0CCC-D589-4B162412CF65}"/>
              </a:ext>
            </a:extLst>
          </p:cNvPr>
          <p:cNvSpPr txBox="1"/>
          <p:nvPr/>
        </p:nvSpPr>
        <p:spPr>
          <a:xfrm>
            <a:off x="9793353" y="3705998"/>
            <a:ext cx="2191635" cy="923330"/>
          </a:xfrm>
          <a:prstGeom prst="rect">
            <a:avLst/>
          </a:prstGeom>
          <a:solidFill>
            <a:schemeClr val="tx1"/>
          </a:solidFill>
          <a:ln w="19050">
            <a:solidFill>
              <a:srgbClr val="FF0000"/>
            </a:solidFill>
          </a:ln>
        </p:spPr>
        <p:txBody>
          <a:bodyPr wrap="square" rtlCol="0">
            <a:spAutoFit/>
          </a:bodyPr>
          <a:lstStyle/>
          <a:p>
            <a:pPr algn="ctr"/>
            <a:r>
              <a:rPr lang="en-US">
                <a:solidFill>
                  <a:schemeClr val="bg1"/>
                </a:solidFill>
              </a:rPr>
              <a:t>Stairs are illuminated for safety </a:t>
            </a:r>
          </a:p>
        </p:txBody>
      </p:sp>
      <p:sp>
        <p:nvSpPr>
          <p:cNvPr id="7" name="Down Arrow 6">
            <a:extLst>
              <a:ext uri="{FF2B5EF4-FFF2-40B4-BE49-F238E27FC236}">
                <a16:creationId xmlns:a16="http://schemas.microsoft.com/office/drawing/2014/main" id="{E875EC4A-E771-CCED-D727-F9CD58327636}"/>
              </a:ext>
            </a:extLst>
          </p:cNvPr>
          <p:cNvSpPr/>
          <p:nvPr/>
        </p:nvSpPr>
        <p:spPr>
          <a:xfrm>
            <a:off x="4192890" y="1690688"/>
            <a:ext cx="460947" cy="3099947"/>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96B10D-484E-0CD8-6DAE-0064FB8CB417}"/>
              </a:ext>
            </a:extLst>
          </p:cNvPr>
          <p:cNvSpPr txBox="1"/>
          <p:nvPr/>
        </p:nvSpPr>
        <p:spPr>
          <a:xfrm>
            <a:off x="3327545" y="795313"/>
            <a:ext cx="2191635" cy="923330"/>
          </a:xfrm>
          <a:prstGeom prst="rect">
            <a:avLst/>
          </a:prstGeom>
          <a:solidFill>
            <a:schemeClr val="tx1"/>
          </a:solidFill>
          <a:ln w="19050">
            <a:solidFill>
              <a:srgbClr val="FF0000"/>
            </a:solidFill>
          </a:ln>
        </p:spPr>
        <p:txBody>
          <a:bodyPr wrap="square" rtlCol="0">
            <a:spAutoFit/>
          </a:bodyPr>
          <a:lstStyle/>
          <a:p>
            <a:pPr algn="ctr"/>
            <a:r>
              <a:rPr lang="en-US">
                <a:solidFill>
                  <a:schemeClr val="bg1"/>
                </a:solidFill>
              </a:rPr>
              <a:t>Targeted illumination for outdoor tasks </a:t>
            </a:r>
          </a:p>
        </p:txBody>
      </p:sp>
    </p:spTree>
    <p:extLst>
      <p:ext uri="{BB962C8B-B14F-4D97-AF65-F5344CB8AC3E}">
        <p14:creationId xmlns:p14="http://schemas.microsoft.com/office/powerpoint/2010/main" val="234741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tree in a garden at night&#10;&#10;AI-generated content may be incorrect.">
            <a:extLst>
              <a:ext uri="{FF2B5EF4-FFF2-40B4-BE49-F238E27FC236}">
                <a16:creationId xmlns:a16="http://schemas.microsoft.com/office/drawing/2014/main" id="{F972C837-8FDF-120B-5ED9-24D3E92C3D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7459" y="1218784"/>
            <a:ext cx="8657081" cy="4946904"/>
          </a:xfrm>
          <a:ln w="38100">
            <a:solidFill>
              <a:schemeClr val="tx1"/>
            </a:solidFill>
          </a:ln>
        </p:spPr>
      </p:pic>
      <p:sp>
        <p:nvSpPr>
          <p:cNvPr id="7" name="Down Arrow 6">
            <a:extLst>
              <a:ext uri="{FF2B5EF4-FFF2-40B4-BE49-F238E27FC236}">
                <a16:creationId xmlns:a16="http://schemas.microsoft.com/office/drawing/2014/main" id="{33BD0BBC-8060-1B64-A44C-18BCE8C733BE}"/>
              </a:ext>
            </a:extLst>
          </p:cNvPr>
          <p:cNvSpPr/>
          <p:nvPr/>
        </p:nvSpPr>
        <p:spPr>
          <a:xfrm rot="4133254" flipH="1">
            <a:off x="7853200" y="671995"/>
            <a:ext cx="543354" cy="244151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147B2F-5AB2-0F91-1123-413626A2CA90}"/>
              </a:ext>
            </a:extLst>
          </p:cNvPr>
          <p:cNvSpPr>
            <a:spLocks noGrp="1"/>
          </p:cNvSpPr>
          <p:nvPr>
            <p:ph type="title"/>
          </p:nvPr>
        </p:nvSpPr>
        <p:spPr>
          <a:xfrm>
            <a:off x="353292" y="3885"/>
            <a:ext cx="10515600" cy="1325563"/>
          </a:xfrm>
        </p:spPr>
        <p:txBody>
          <a:bodyPr/>
          <a:lstStyle/>
          <a:p>
            <a:r>
              <a:rPr lang="en-US" b="1"/>
              <a:t>Accent</a:t>
            </a:r>
            <a:r>
              <a:rPr lang="en-US"/>
              <a:t> </a:t>
            </a:r>
          </a:p>
        </p:txBody>
      </p:sp>
      <p:sp>
        <p:nvSpPr>
          <p:cNvPr id="6" name="TextBox 5">
            <a:extLst>
              <a:ext uri="{FF2B5EF4-FFF2-40B4-BE49-F238E27FC236}">
                <a16:creationId xmlns:a16="http://schemas.microsoft.com/office/drawing/2014/main" id="{18F6B095-88B4-795F-C373-F1B0D7F46A03}"/>
              </a:ext>
            </a:extLst>
          </p:cNvPr>
          <p:cNvSpPr txBox="1"/>
          <p:nvPr/>
        </p:nvSpPr>
        <p:spPr>
          <a:xfrm>
            <a:off x="9111769" y="895618"/>
            <a:ext cx="2191635" cy="646331"/>
          </a:xfrm>
          <a:prstGeom prst="rect">
            <a:avLst/>
          </a:prstGeom>
          <a:solidFill>
            <a:schemeClr val="tx1"/>
          </a:solidFill>
          <a:ln w="19050">
            <a:solidFill>
              <a:srgbClr val="FF0000"/>
            </a:solidFill>
          </a:ln>
        </p:spPr>
        <p:txBody>
          <a:bodyPr wrap="square" rtlCol="0">
            <a:spAutoFit/>
          </a:bodyPr>
          <a:lstStyle/>
          <a:p>
            <a:pPr algn="ctr"/>
            <a:r>
              <a:rPr lang="en-US">
                <a:solidFill>
                  <a:schemeClr val="bg1"/>
                </a:solidFill>
              </a:rPr>
              <a:t>Light focused on focal garden feature </a:t>
            </a:r>
          </a:p>
        </p:txBody>
      </p:sp>
      <p:sp>
        <p:nvSpPr>
          <p:cNvPr id="8" name="Down Arrow 7">
            <a:extLst>
              <a:ext uri="{FF2B5EF4-FFF2-40B4-BE49-F238E27FC236}">
                <a16:creationId xmlns:a16="http://schemas.microsoft.com/office/drawing/2014/main" id="{195A141A-1395-6C8B-544A-B5E77AC18290}"/>
              </a:ext>
            </a:extLst>
          </p:cNvPr>
          <p:cNvSpPr/>
          <p:nvPr/>
        </p:nvSpPr>
        <p:spPr>
          <a:xfrm rot="18212113" flipH="1">
            <a:off x="3300580" y="1756608"/>
            <a:ext cx="543354" cy="328231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67CED34-FD81-1D60-4294-D3B2A2593EF0}"/>
              </a:ext>
            </a:extLst>
          </p:cNvPr>
          <p:cNvSpPr txBox="1"/>
          <p:nvPr/>
        </p:nvSpPr>
        <p:spPr>
          <a:xfrm>
            <a:off x="256310" y="2010787"/>
            <a:ext cx="2191635" cy="646331"/>
          </a:xfrm>
          <a:prstGeom prst="rect">
            <a:avLst/>
          </a:prstGeom>
          <a:solidFill>
            <a:schemeClr val="tx1"/>
          </a:solidFill>
          <a:ln w="19050">
            <a:solidFill>
              <a:srgbClr val="FF0000"/>
            </a:solidFill>
          </a:ln>
        </p:spPr>
        <p:txBody>
          <a:bodyPr wrap="square" rtlCol="0">
            <a:spAutoFit/>
          </a:bodyPr>
          <a:lstStyle/>
          <a:p>
            <a:pPr algn="ctr"/>
            <a:r>
              <a:rPr lang="en-US">
                <a:solidFill>
                  <a:schemeClr val="bg1"/>
                </a:solidFill>
              </a:rPr>
              <a:t>Subtly highlight low lying greenery</a:t>
            </a:r>
          </a:p>
        </p:txBody>
      </p:sp>
      <p:sp>
        <p:nvSpPr>
          <p:cNvPr id="10" name="Down Arrow 9">
            <a:extLst>
              <a:ext uri="{FF2B5EF4-FFF2-40B4-BE49-F238E27FC236}">
                <a16:creationId xmlns:a16="http://schemas.microsoft.com/office/drawing/2014/main" id="{24CE3FD5-12BD-8B1E-DE02-7E80BE171DFC}"/>
              </a:ext>
            </a:extLst>
          </p:cNvPr>
          <p:cNvSpPr/>
          <p:nvPr/>
        </p:nvSpPr>
        <p:spPr>
          <a:xfrm rot="6445691" flipH="1">
            <a:off x="8638148" y="8194217"/>
            <a:ext cx="543354" cy="328231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86CEFA06-F8C6-2713-714E-DC399637EC12}"/>
              </a:ext>
            </a:extLst>
          </p:cNvPr>
          <p:cNvSpPr/>
          <p:nvPr/>
        </p:nvSpPr>
        <p:spPr>
          <a:xfrm rot="8985839" flipH="1">
            <a:off x="9439788" y="2856453"/>
            <a:ext cx="543354" cy="303869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DDC9EAF-4529-BCF6-3D1E-5FFAD8267799}"/>
              </a:ext>
            </a:extLst>
          </p:cNvPr>
          <p:cNvSpPr txBox="1"/>
          <p:nvPr/>
        </p:nvSpPr>
        <p:spPr>
          <a:xfrm>
            <a:off x="9615452" y="5639216"/>
            <a:ext cx="2191635" cy="646331"/>
          </a:xfrm>
          <a:prstGeom prst="rect">
            <a:avLst/>
          </a:prstGeom>
          <a:solidFill>
            <a:schemeClr val="tx1"/>
          </a:solidFill>
          <a:ln w="19050">
            <a:solidFill>
              <a:srgbClr val="FF0000"/>
            </a:solidFill>
          </a:ln>
        </p:spPr>
        <p:txBody>
          <a:bodyPr wrap="square" rtlCol="0">
            <a:spAutoFit/>
          </a:bodyPr>
          <a:lstStyle/>
          <a:p>
            <a:pPr algn="ctr"/>
            <a:r>
              <a:rPr lang="en-US">
                <a:solidFill>
                  <a:schemeClr val="bg1"/>
                </a:solidFill>
              </a:rPr>
              <a:t>Light does not shine past intended area</a:t>
            </a:r>
          </a:p>
        </p:txBody>
      </p:sp>
    </p:spTree>
    <p:extLst>
      <p:ext uri="{BB962C8B-B14F-4D97-AF65-F5344CB8AC3E}">
        <p14:creationId xmlns:p14="http://schemas.microsoft.com/office/powerpoint/2010/main" val="270323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6" grpId="0" animBg="1"/>
      <p:bldP spid="6" grpId="1" animBg="1"/>
      <p:bldP spid="8" grpId="0" animBg="1"/>
      <p:bldP spid="8" grpId="1" animBg="1"/>
      <p:bldP spid="9" grpId="0" animBg="1"/>
      <p:bldP spid="9" grpId="1"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3" name="Table 22">
            <a:extLst>
              <a:ext uri="{FF2B5EF4-FFF2-40B4-BE49-F238E27FC236}">
                <a16:creationId xmlns:a16="http://schemas.microsoft.com/office/drawing/2014/main" id="{A8DA64D5-109D-AF21-764E-D8ED3575E5B3}"/>
              </a:ext>
            </a:extLst>
          </p:cNvPr>
          <p:cNvGraphicFramePr>
            <a:graphicFrameLocks noGrp="1"/>
          </p:cNvGraphicFramePr>
          <p:nvPr>
            <p:extLst>
              <p:ext uri="{D42A27DB-BD31-4B8C-83A1-F6EECF244321}">
                <p14:modId xmlns:p14="http://schemas.microsoft.com/office/powerpoint/2010/main" val="3978807069"/>
              </p:ext>
            </p:extLst>
          </p:nvPr>
        </p:nvGraphicFramePr>
        <p:xfrm>
          <a:off x="2031999" y="1503680"/>
          <a:ext cx="8128000" cy="19253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335740291"/>
                    </a:ext>
                  </a:extLst>
                </a:gridCol>
                <a:gridCol w="4064000">
                  <a:extLst>
                    <a:ext uri="{9D8B030D-6E8A-4147-A177-3AD203B41FA5}">
                      <a16:colId xmlns:a16="http://schemas.microsoft.com/office/drawing/2014/main" val="1916250108"/>
                    </a:ext>
                  </a:extLst>
                </a:gridCol>
              </a:tblGrid>
              <a:tr h="370840">
                <a:tc gridSpan="2">
                  <a:txBody>
                    <a:bodyPr/>
                    <a:lstStyle/>
                    <a:p>
                      <a:pPr algn="ctr"/>
                      <a:r>
                        <a:rPr lang="en-US">
                          <a:solidFill>
                            <a:schemeClr val="bg1"/>
                          </a:solidFill>
                        </a:rPr>
                        <a:t>Property Type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10000"/>
                        <a:lumOff val="90000"/>
                      </a:schemeClr>
                    </a:solidFill>
                  </a:tcPr>
                </a:tc>
                <a:tc hMerge="1">
                  <a:txBody>
                    <a:bodyPr/>
                    <a:lstStyle/>
                    <a:p>
                      <a:endParaRPr lang="en-US"/>
                    </a:p>
                  </a:txBody>
                  <a:tcPr>
                    <a:solidFill>
                      <a:schemeClr val="bg2">
                        <a:lumMod val="10000"/>
                        <a:lumOff val="90000"/>
                      </a:schemeClr>
                    </a:solidFill>
                  </a:tcPr>
                </a:tc>
                <a:extLst>
                  <a:ext uri="{0D108BD9-81ED-4DB2-BD59-A6C34878D82A}">
                    <a16:rowId xmlns:a16="http://schemas.microsoft.com/office/drawing/2014/main" val="1440275162"/>
                  </a:ext>
                </a:extLst>
              </a:tr>
              <a:tr h="370840">
                <a:tc>
                  <a:txBody>
                    <a:bodyPr/>
                    <a:lstStyle/>
                    <a:p>
                      <a:pPr algn="ctr"/>
                      <a:r>
                        <a:rPr lang="en-US" sz="2800">
                          <a:latin typeface="Times New Roman" panose="02020603050405020304" pitchFamily="18" charset="0"/>
                          <a:cs typeface="Times New Roman" panose="02020603050405020304" pitchFamily="18" charset="0"/>
                        </a:rPr>
                        <a:t>Residential</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79669638"/>
                  </a:ext>
                </a:extLst>
              </a:tr>
              <a:tr h="370840">
                <a:tc>
                  <a:txBody>
                    <a:bodyPr/>
                    <a:lstStyle/>
                    <a:p>
                      <a:pPr algn="ctr"/>
                      <a:r>
                        <a:rPr lang="en-US" sz="2800">
                          <a:latin typeface="Times New Roman" panose="02020603050405020304" pitchFamily="18" charset="0"/>
                          <a:cs typeface="Times New Roman" panose="02020603050405020304" pitchFamily="18" charset="0"/>
                        </a:rPr>
                        <a:t>Commercial</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457647662"/>
                  </a:ext>
                </a:extLst>
              </a:tr>
              <a:tr h="370840">
                <a:tc>
                  <a:txBody>
                    <a:bodyPr/>
                    <a:lstStyle/>
                    <a:p>
                      <a:pPr algn="ctr"/>
                      <a:r>
                        <a:rPr lang="en-US" sz="2800">
                          <a:latin typeface="Times New Roman" panose="02020603050405020304" pitchFamily="18" charset="0"/>
                          <a:cs typeface="Times New Roman" panose="02020603050405020304" pitchFamily="18" charset="0"/>
                        </a:rPr>
                        <a:t> Ecological</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586423730"/>
                  </a:ext>
                </a:extLst>
              </a:tr>
            </a:tbl>
          </a:graphicData>
        </a:graphic>
      </p:graphicFrame>
      <p:pic>
        <p:nvPicPr>
          <p:cNvPr id="24" name="Graphic 23" descr="Home with solid fill">
            <a:extLst>
              <a:ext uri="{FF2B5EF4-FFF2-40B4-BE49-F238E27FC236}">
                <a16:creationId xmlns:a16="http://schemas.microsoft.com/office/drawing/2014/main" id="{851CB348-61B6-9972-7633-28EF40C6EC7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879663" y="1871956"/>
            <a:ext cx="560801" cy="560801"/>
          </a:xfrm>
          <a:prstGeom prst="rect">
            <a:avLst/>
          </a:prstGeom>
        </p:spPr>
      </p:pic>
      <p:pic>
        <p:nvPicPr>
          <p:cNvPr id="25" name="Graphic 24" descr="Store with solid fill">
            <a:extLst>
              <a:ext uri="{FF2B5EF4-FFF2-40B4-BE49-F238E27FC236}">
                <a16:creationId xmlns:a16="http://schemas.microsoft.com/office/drawing/2014/main" id="{BC4BA838-0077-D8D7-0506-074537FA328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82680" y="2346213"/>
            <a:ext cx="557784" cy="557784"/>
          </a:xfrm>
          <a:prstGeom prst="rect">
            <a:avLst/>
          </a:prstGeom>
        </p:spPr>
      </p:pic>
      <p:pic>
        <p:nvPicPr>
          <p:cNvPr id="26" name="Graphic 25" descr="Leaf with solid fill">
            <a:extLst>
              <a:ext uri="{FF2B5EF4-FFF2-40B4-BE49-F238E27FC236}">
                <a16:creationId xmlns:a16="http://schemas.microsoft.com/office/drawing/2014/main" id="{08655664-B468-833B-59D9-83534B90E9A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879663" y="2871216"/>
            <a:ext cx="557784" cy="557784"/>
          </a:xfrm>
          <a:prstGeom prst="rect">
            <a:avLst/>
          </a:prstGeom>
        </p:spPr>
      </p:pic>
      <p:pic>
        <p:nvPicPr>
          <p:cNvPr id="12" name="Picture 11">
            <a:extLst>
              <a:ext uri="{FF2B5EF4-FFF2-40B4-BE49-F238E27FC236}">
                <a16:creationId xmlns:a16="http://schemas.microsoft.com/office/drawing/2014/main" id="{737A189A-F553-719D-C72D-C1DEAA34D923}"/>
              </a:ext>
            </a:extLst>
          </p:cNvPr>
          <p:cNvPicPr>
            <a:picLocks noChangeAspect="1"/>
          </p:cNvPicPr>
          <p:nvPr/>
        </p:nvPicPr>
        <p:blipFill>
          <a:blip r:embed="rId6"/>
          <a:stretch>
            <a:fillRect/>
          </a:stretch>
        </p:blipFill>
        <p:spPr>
          <a:xfrm>
            <a:off x="1198737" y="3617270"/>
            <a:ext cx="9794524" cy="2307751"/>
          </a:xfrm>
          <a:prstGeom prst="rect">
            <a:avLst/>
          </a:prstGeom>
        </p:spPr>
      </p:pic>
      <p:sp>
        <p:nvSpPr>
          <p:cNvPr id="2" name="Rectangle 1">
            <a:extLst>
              <a:ext uri="{FF2B5EF4-FFF2-40B4-BE49-F238E27FC236}">
                <a16:creationId xmlns:a16="http://schemas.microsoft.com/office/drawing/2014/main" id="{22DA1882-A152-BCC4-0351-C4BDCA109891}"/>
              </a:ext>
            </a:extLst>
          </p:cNvPr>
          <p:cNvSpPr/>
          <p:nvPr/>
        </p:nvSpPr>
        <p:spPr>
          <a:xfrm>
            <a:off x="2757266" y="1958501"/>
            <a:ext cx="2602523" cy="3877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93EFAA7-67C9-8CC5-148B-3A2F18586E61}"/>
              </a:ext>
            </a:extLst>
          </p:cNvPr>
          <p:cNvSpPr/>
          <p:nvPr/>
        </p:nvSpPr>
        <p:spPr>
          <a:xfrm>
            <a:off x="2757266" y="2455732"/>
            <a:ext cx="2602523" cy="3877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766C679-222D-2D82-F5E5-401147376EAB}"/>
              </a:ext>
            </a:extLst>
          </p:cNvPr>
          <p:cNvSpPr/>
          <p:nvPr/>
        </p:nvSpPr>
        <p:spPr>
          <a:xfrm>
            <a:off x="2757266" y="3038943"/>
            <a:ext cx="2602523" cy="3877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F6E1F9-B259-7B7A-1DAF-CA3DB57942B0}"/>
              </a:ext>
            </a:extLst>
          </p:cNvPr>
          <p:cNvSpPr/>
          <p:nvPr/>
        </p:nvSpPr>
        <p:spPr>
          <a:xfrm>
            <a:off x="1198737" y="3622154"/>
            <a:ext cx="2650249" cy="2302867"/>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BD84C2A-DE9D-0F9D-CD5C-63AD4EDB8845}"/>
              </a:ext>
            </a:extLst>
          </p:cNvPr>
          <p:cNvSpPr/>
          <p:nvPr/>
        </p:nvSpPr>
        <p:spPr>
          <a:xfrm>
            <a:off x="3870252" y="3622154"/>
            <a:ext cx="2243448" cy="2302867"/>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20A4554-8402-3663-CB2F-B33DD8269544}"/>
              </a:ext>
            </a:extLst>
          </p:cNvPr>
          <p:cNvSpPr/>
          <p:nvPr/>
        </p:nvSpPr>
        <p:spPr>
          <a:xfrm>
            <a:off x="6095999" y="3673543"/>
            <a:ext cx="2650249" cy="2242621"/>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22CEFA9-9C3B-5D41-FAD7-4AD2B62B50EC}"/>
              </a:ext>
            </a:extLst>
          </p:cNvPr>
          <p:cNvSpPr/>
          <p:nvPr/>
        </p:nvSpPr>
        <p:spPr>
          <a:xfrm>
            <a:off x="8749814" y="3682402"/>
            <a:ext cx="2243447" cy="2242620"/>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540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5"/>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6"/>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7"/>
                                        </p:tgtEl>
                                        <p:attrNameLst>
                                          <p:attrName>style.visibility</p:attrName>
                                        </p:attrNameLst>
                                      </p:cBhvr>
                                      <p:to>
                                        <p:strVal val="hidden"/>
                                      </p:to>
                                    </p:set>
                                  </p:childTnLst>
                                </p:cTn>
                              </p:par>
                              <p:par>
                                <p:cTn id="46" presetID="1"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5" grpId="1" animBg="1"/>
      <p:bldP spid="6" grpId="0" animBg="1"/>
      <p:bldP spid="6" grpId="1" animBg="1"/>
      <p:bldP spid="7" grpId="0" animBg="1"/>
      <p:bldP spid="7" grpId="1"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93F9A93-667E-2917-F015-366DC613AAEA}"/>
              </a:ext>
            </a:extLst>
          </p:cNvPr>
          <p:cNvSpPr txBox="1"/>
          <p:nvPr/>
        </p:nvSpPr>
        <p:spPr>
          <a:xfrm>
            <a:off x="652243" y="336820"/>
            <a:ext cx="362160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a:t>Residential</a:t>
            </a:r>
          </a:p>
        </p:txBody>
      </p:sp>
      <p:sp>
        <p:nvSpPr>
          <p:cNvPr id="19" name="TextBox 18">
            <a:extLst>
              <a:ext uri="{FF2B5EF4-FFF2-40B4-BE49-F238E27FC236}">
                <a16:creationId xmlns:a16="http://schemas.microsoft.com/office/drawing/2014/main" id="{511303F4-8FD8-CA48-2C26-F6E0AD2DB675}"/>
              </a:ext>
            </a:extLst>
          </p:cNvPr>
          <p:cNvSpPr txBox="1"/>
          <p:nvPr/>
        </p:nvSpPr>
        <p:spPr>
          <a:xfrm>
            <a:off x="404963" y="1613118"/>
            <a:ext cx="5691037" cy="1815882"/>
          </a:xfrm>
          <a:prstGeom prst="rect">
            <a:avLst/>
          </a:prstGeom>
          <a:noFill/>
        </p:spPr>
        <p:txBody>
          <a:bodyPr wrap="square" rtlCol="0">
            <a:spAutoFit/>
          </a:bodyPr>
          <a:lstStyle/>
          <a:p>
            <a:pPr marL="285750" indent="-285750">
              <a:buFont typeface="Arial" panose="020B0604020202020204" pitchFamily="34" charset="0"/>
              <a:buChar char="•"/>
            </a:pPr>
            <a:r>
              <a:rPr lang="en-US" sz="2800" kern="0">
                <a:effectLst/>
                <a:ea typeface="Times New Roman" panose="02020603050405020304" pitchFamily="18" charset="0"/>
                <a:cs typeface="Arial" panose="020B0604020202020204" pitchFamily="34" charset="0"/>
              </a:rPr>
              <a:t>Personal security and basic </a:t>
            </a:r>
            <a:r>
              <a:rPr lang="en-US" sz="2800" kern="0">
                <a:ea typeface="Times New Roman" panose="02020603050405020304" pitchFamily="18" charset="0"/>
                <a:cs typeface="Arial" panose="020B0604020202020204" pitchFamily="34" charset="0"/>
              </a:rPr>
              <a:t>n</a:t>
            </a:r>
            <a:r>
              <a:rPr lang="en-US" sz="2800" kern="0">
                <a:effectLst/>
                <a:ea typeface="Times New Roman" panose="02020603050405020304" pitchFamily="18" charset="0"/>
                <a:cs typeface="Arial" panose="020B0604020202020204" pitchFamily="34" charset="0"/>
              </a:rPr>
              <a:t>avigation.</a:t>
            </a:r>
          </a:p>
          <a:p>
            <a:pPr marL="285750" indent="-285750">
              <a:buFont typeface="Arial" panose="020B0604020202020204" pitchFamily="34" charset="0"/>
              <a:buChar char="•"/>
            </a:pPr>
            <a:r>
              <a:rPr lang="en-US" sz="2800" kern="0">
                <a:ea typeface="Aptos" panose="020B0004020202020204" pitchFamily="34" charset="0"/>
                <a:cs typeface="Arial" panose="020B0604020202020204" pitchFamily="34" charset="0"/>
              </a:rPr>
              <a:t>Avoid trespass into neighboring properties and the environment.</a:t>
            </a:r>
            <a:endParaRPr lang="en-US" sz="2800"/>
          </a:p>
        </p:txBody>
      </p:sp>
      <p:pic>
        <p:nvPicPr>
          <p:cNvPr id="7" name="Picture 6">
            <a:extLst>
              <a:ext uri="{FF2B5EF4-FFF2-40B4-BE49-F238E27FC236}">
                <a16:creationId xmlns:a16="http://schemas.microsoft.com/office/drawing/2014/main" id="{090E7A5C-350F-566C-026E-C9F2D82B1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963" y="3946359"/>
            <a:ext cx="11134794" cy="2260447"/>
          </a:xfrm>
          <a:prstGeom prst="rect">
            <a:avLst/>
          </a:prstGeom>
        </p:spPr>
      </p:pic>
      <p:pic>
        <p:nvPicPr>
          <p:cNvPr id="4" name="Picture 3">
            <a:extLst>
              <a:ext uri="{FF2B5EF4-FFF2-40B4-BE49-F238E27FC236}">
                <a16:creationId xmlns:a16="http://schemas.microsoft.com/office/drawing/2014/main" id="{78DD548B-8C81-9040-17F5-FED2273508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510496" y="624850"/>
            <a:ext cx="3338809" cy="2719713"/>
          </a:xfrm>
          <a:prstGeom prst="rect">
            <a:avLst/>
          </a:prstGeom>
        </p:spPr>
      </p:pic>
      <p:pic>
        <p:nvPicPr>
          <p:cNvPr id="10" name="Graphic 9" descr="Home with solid fill">
            <a:extLst>
              <a:ext uri="{FF2B5EF4-FFF2-40B4-BE49-F238E27FC236}">
                <a16:creationId xmlns:a16="http://schemas.microsoft.com/office/drawing/2014/main" id="{D7D92BC5-72CE-255A-C2BF-5E80E06137A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816648" y="207259"/>
            <a:ext cx="914400" cy="914400"/>
          </a:xfrm>
          <a:prstGeom prst="rect">
            <a:avLst/>
          </a:prstGeom>
        </p:spPr>
      </p:pic>
      <p:pic>
        <p:nvPicPr>
          <p:cNvPr id="3" name="Picture 2">
            <a:extLst>
              <a:ext uri="{FF2B5EF4-FFF2-40B4-BE49-F238E27FC236}">
                <a16:creationId xmlns:a16="http://schemas.microsoft.com/office/drawing/2014/main" id="{16526495-B112-D942-9103-8457ACABD8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5114" y="3946359"/>
            <a:ext cx="1751286" cy="468779"/>
          </a:xfrm>
          <a:prstGeom prst="rect">
            <a:avLst/>
          </a:prstGeom>
        </p:spPr>
      </p:pic>
    </p:spTree>
    <p:extLst>
      <p:ext uri="{BB962C8B-B14F-4D97-AF65-F5344CB8AC3E}">
        <p14:creationId xmlns:p14="http://schemas.microsoft.com/office/powerpoint/2010/main" val="1603858981"/>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E889F-B15B-F342-3788-F69BC77DE7A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B70352D-64EC-F4AA-FD21-98CE72A17CDF}"/>
              </a:ext>
            </a:extLst>
          </p:cNvPr>
          <p:cNvSpPr txBox="1"/>
          <p:nvPr/>
        </p:nvSpPr>
        <p:spPr>
          <a:xfrm>
            <a:off x="652243" y="336820"/>
            <a:ext cx="362160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a:t>Residential</a:t>
            </a:r>
          </a:p>
        </p:txBody>
      </p:sp>
      <p:pic>
        <p:nvPicPr>
          <p:cNvPr id="10" name="Graphic 9" descr="Home with solid fill">
            <a:extLst>
              <a:ext uri="{FF2B5EF4-FFF2-40B4-BE49-F238E27FC236}">
                <a16:creationId xmlns:a16="http://schemas.microsoft.com/office/drawing/2014/main" id="{0533ED89-9FDD-DDB3-A252-2685F7152F7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16648" y="207259"/>
            <a:ext cx="914400" cy="914400"/>
          </a:xfrm>
          <a:prstGeom prst="rect">
            <a:avLst/>
          </a:prstGeom>
        </p:spPr>
      </p:pic>
      <p:pic>
        <p:nvPicPr>
          <p:cNvPr id="5" name="Picture 4">
            <a:extLst>
              <a:ext uri="{FF2B5EF4-FFF2-40B4-BE49-F238E27FC236}">
                <a16:creationId xmlns:a16="http://schemas.microsoft.com/office/drawing/2014/main" id="{260E015D-35B0-1B5B-A4F7-4F4586B0C4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443" y="1235822"/>
            <a:ext cx="7772400" cy="5181600"/>
          </a:xfrm>
          <a:prstGeom prst="rect">
            <a:avLst/>
          </a:prstGeom>
        </p:spPr>
      </p:pic>
      <p:sp>
        <p:nvSpPr>
          <p:cNvPr id="13" name="Down Arrow 12">
            <a:extLst>
              <a:ext uri="{FF2B5EF4-FFF2-40B4-BE49-F238E27FC236}">
                <a16:creationId xmlns:a16="http://schemas.microsoft.com/office/drawing/2014/main" id="{399AB9D0-468C-3A12-B650-242E28533E3E}"/>
              </a:ext>
            </a:extLst>
          </p:cNvPr>
          <p:cNvSpPr/>
          <p:nvPr/>
        </p:nvSpPr>
        <p:spPr>
          <a:xfrm rot="3306448">
            <a:off x="8383883" y="3816036"/>
            <a:ext cx="460947" cy="121924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7802695-A848-DB7C-30C6-60EF9931FBCD}"/>
              </a:ext>
            </a:extLst>
          </p:cNvPr>
          <p:cNvSpPr txBox="1"/>
          <p:nvPr/>
        </p:nvSpPr>
        <p:spPr>
          <a:xfrm>
            <a:off x="9001441" y="3957737"/>
            <a:ext cx="1263741" cy="369332"/>
          </a:xfrm>
          <a:prstGeom prst="rect">
            <a:avLst/>
          </a:prstGeom>
          <a:solidFill>
            <a:schemeClr val="tx1"/>
          </a:solidFill>
          <a:ln w="19050">
            <a:solidFill>
              <a:srgbClr val="FF0000"/>
            </a:solidFill>
          </a:ln>
        </p:spPr>
        <p:txBody>
          <a:bodyPr wrap="square" rtlCol="0">
            <a:spAutoFit/>
          </a:bodyPr>
          <a:lstStyle/>
          <a:p>
            <a:pPr algn="ctr"/>
            <a:r>
              <a:rPr lang="en-US" b="1">
                <a:solidFill>
                  <a:schemeClr val="bg1"/>
                </a:solidFill>
              </a:rPr>
              <a:t>Ambient</a:t>
            </a:r>
            <a:r>
              <a:rPr lang="en-US">
                <a:solidFill>
                  <a:schemeClr val="bg1"/>
                </a:solidFill>
              </a:rPr>
              <a:t> </a:t>
            </a:r>
          </a:p>
        </p:txBody>
      </p:sp>
      <p:sp>
        <p:nvSpPr>
          <p:cNvPr id="15" name="Down Arrow 14">
            <a:extLst>
              <a:ext uri="{FF2B5EF4-FFF2-40B4-BE49-F238E27FC236}">
                <a16:creationId xmlns:a16="http://schemas.microsoft.com/office/drawing/2014/main" id="{82A565CF-418D-3AC5-345E-33A76EAEC50D}"/>
              </a:ext>
            </a:extLst>
          </p:cNvPr>
          <p:cNvSpPr/>
          <p:nvPr/>
        </p:nvSpPr>
        <p:spPr>
          <a:xfrm rot="14696869">
            <a:off x="4331868" y="5417303"/>
            <a:ext cx="460947" cy="121924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8C5FFCB-C2A3-67F9-6D7D-A245EBA080E7}"/>
              </a:ext>
            </a:extLst>
          </p:cNvPr>
          <p:cNvSpPr txBox="1"/>
          <p:nvPr/>
        </p:nvSpPr>
        <p:spPr>
          <a:xfrm>
            <a:off x="3666309" y="6026927"/>
            <a:ext cx="688516" cy="369332"/>
          </a:xfrm>
          <a:prstGeom prst="rect">
            <a:avLst/>
          </a:prstGeom>
          <a:solidFill>
            <a:schemeClr val="tx1"/>
          </a:solidFill>
          <a:ln w="19050">
            <a:solidFill>
              <a:srgbClr val="FF0000"/>
            </a:solidFill>
          </a:ln>
        </p:spPr>
        <p:txBody>
          <a:bodyPr wrap="square" rtlCol="0">
            <a:spAutoFit/>
          </a:bodyPr>
          <a:lstStyle/>
          <a:p>
            <a:pPr algn="ctr"/>
            <a:r>
              <a:rPr lang="en-US" b="1">
                <a:solidFill>
                  <a:schemeClr val="bg1"/>
                </a:solidFill>
              </a:rPr>
              <a:t>Task</a:t>
            </a:r>
            <a:endParaRPr lang="en-US">
              <a:solidFill>
                <a:schemeClr val="bg1"/>
              </a:solidFill>
            </a:endParaRPr>
          </a:p>
        </p:txBody>
      </p:sp>
      <p:sp>
        <p:nvSpPr>
          <p:cNvPr id="17" name="Down Arrow 16">
            <a:extLst>
              <a:ext uri="{FF2B5EF4-FFF2-40B4-BE49-F238E27FC236}">
                <a16:creationId xmlns:a16="http://schemas.microsoft.com/office/drawing/2014/main" id="{E682CC30-CA8D-F3AB-225E-8884FD8AE49C}"/>
              </a:ext>
            </a:extLst>
          </p:cNvPr>
          <p:cNvSpPr/>
          <p:nvPr/>
        </p:nvSpPr>
        <p:spPr>
          <a:xfrm rot="5400000">
            <a:off x="8406129" y="5186829"/>
            <a:ext cx="460947" cy="121924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0520BC4-7C9C-98FC-170A-EF67F83A5948}"/>
              </a:ext>
            </a:extLst>
          </p:cNvPr>
          <p:cNvSpPr txBox="1"/>
          <p:nvPr/>
        </p:nvSpPr>
        <p:spPr>
          <a:xfrm>
            <a:off x="9108437" y="5622178"/>
            <a:ext cx="1129371" cy="369332"/>
          </a:xfrm>
          <a:prstGeom prst="rect">
            <a:avLst/>
          </a:prstGeom>
          <a:solidFill>
            <a:schemeClr val="tx1"/>
          </a:solidFill>
          <a:ln w="19050">
            <a:solidFill>
              <a:srgbClr val="FF0000"/>
            </a:solidFill>
          </a:ln>
        </p:spPr>
        <p:txBody>
          <a:bodyPr wrap="square" rtlCol="0">
            <a:spAutoFit/>
          </a:bodyPr>
          <a:lstStyle/>
          <a:p>
            <a:pPr algn="ctr"/>
            <a:r>
              <a:rPr lang="en-US" b="1">
                <a:solidFill>
                  <a:schemeClr val="bg1"/>
                </a:solidFill>
              </a:rPr>
              <a:t>Accent</a:t>
            </a:r>
          </a:p>
        </p:txBody>
      </p:sp>
    </p:spTree>
    <p:extLst>
      <p:ext uri="{BB962C8B-B14F-4D97-AF65-F5344CB8AC3E}">
        <p14:creationId xmlns:p14="http://schemas.microsoft.com/office/powerpoint/2010/main" val="149376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AB717-7061-C51E-184A-D6244F02F1E6}"/>
              </a:ext>
            </a:extLst>
          </p:cNvPr>
          <p:cNvSpPr>
            <a:spLocks noGrp="1"/>
          </p:cNvSpPr>
          <p:nvPr>
            <p:ph type="title"/>
          </p:nvPr>
        </p:nvSpPr>
        <p:spPr/>
        <p:txBody>
          <a:bodyPr>
            <a:normAutofit/>
          </a:bodyPr>
          <a:lstStyle/>
          <a:p>
            <a:pPr algn="ctr"/>
            <a:r>
              <a:rPr lang="en-US" sz="6000" b="1"/>
              <a:t>Brighter ≠ More Safe</a:t>
            </a:r>
          </a:p>
        </p:txBody>
      </p:sp>
      <p:pic>
        <p:nvPicPr>
          <p:cNvPr id="4" name="Picture 3">
            <a:extLst>
              <a:ext uri="{FF2B5EF4-FFF2-40B4-BE49-F238E27FC236}">
                <a16:creationId xmlns:a16="http://schemas.microsoft.com/office/drawing/2014/main" id="{C9414375-6EC5-0CE6-F0DE-9B993A1856B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70392" y="1533979"/>
            <a:ext cx="8451216" cy="4753810"/>
          </a:xfrm>
          <a:prstGeom prst="rect">
            <a:avLst/>
          </a:prstGeom>
        </p:spPr>
      </p:pic>
    </p:spTree>
    <p:extLst>
      <p:ext uri="{BB962C8B-B14F-4D97-AF65-F5344CB8AC3E}">
        <p14:creationId xmlns:p14="http://schemas.microsoft.com/office/powerpoint/2010/main" val="1825329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D4A24-1A81-E1DA-8BC6-232EC1897A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8B419F-6965-F838-03F1-856C39703BFB}"/>
              </a:ext>
            </a:extLst>
          </p:cNvPr>
          <p:cNvSpPr>
            <a:spLocks noGrp="1"/>
          </p:cNvSpPr>
          <p:nvPr>
            <p:ph type="title"/>
          </p:nvPr>
        </p:nvSpPr>
        <p:spPr/>
        <p:txBody>
          <a:bodyPr>
            <a:normAutofit/>
          </a:bodyPr>
          <a:lstStyle/>
          <a:p>
            <a:pPr algn="ctr"/>
            <a:r>
              <a:rPr lang="en-US" sz="6000" b="1"/>
              <a:t>Brighter ≠ More Safe</a:t>
            </a:r>
          </a:p>
        </p:txBody>
      </p:sp>
      <p:pic>
        <p:nvPicPr>
          <p:cNvPr id="5" name="Picture 4">
            <a:extLst>
              <a:ext uri="{FF2B5EF4-FFF2-40B4-BE49-F238E27FC236}">
                <a16:creationId xmlns:a16="http://schemas.microsoft.com/office/drawing/2014/main" id="{C5FDDF7C-AB65-9022-FE95-085DC4DCD5C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70392" y="1533980"/>
            <a:ext cx="8451216" cy="4803758"/>
          </a:xfrm>
          <a:prstGeom prst="rect">
            <a:avLst/>
          </a:prstGeom>
        </p:spPr>
      </p:pic>
      <p:sp>
        <p:nvSpPr>
          <p:cNvPr id="6" name="Down Arrow 5">
            <a:extLst>
              <a:ext uri="{FF2B5EF4-FFF2-40B4-BE49-F238E27FC236}">
                <a16:creationId xmlns:a16="http://schemas.microsoft.com/office/drawing/2014/main" id="{B96EAA56-33A8-8491-7527-967EA1BBCC8F}"/>
              </a:ext>
            </a:extLst>
          </p:cNvPr>
          <p:cNvSpPr/>
          <p:nvPr/>
        </p:nvSpPr>
        <p:spPr>
          <a:xfrm>
            <a:off x="7544249" y="1320517"/>
            <a:ext cx="717836" cy="195978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1157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CA4C1-56EA-A43F-BD2D-B9E33D453AE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9D2F374-E838-89E0-8E5F-145D6DDC35F9}"/>
              </a:ext>
            </a:extLst>
          </p:cNvPr>
          <p:cNvSpPr txBox="1"/>
          <p:nvPr/>
        </p:nvSpPr>
        <p:spPr>
          <a:xfrm>
            <a:off x="652243" y="336820"/>
            <a:ext cx="362160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t>Commercial</a:t>
            </a:r>
          </a:p>
        </p:txBody>
      </p:sp>
      <p:sp>
        <p:nvSpPr>
          <p:cNvPr id="19" name="TextBox 18">
            <a:extLst>
              <a:ext uri="{FF2B5EF4-FFF2-40B4-BE49-F238E27FC236}">
                <a16:creationId xmlns:a16="http://schemas.microsoft.com/office/drawing/2014/main" id="{4CF591B7-8669-866E-D728-4D47E9D5198D}"/>
              </a:ext>
            </a:extLst>
          </p:cNvPr>
          <p:cNvSpPr txBox="1"/>
          <p:nvPr/>
        </p:nvSpPr>
        <p:spPr>
          <a:xfrm>
            <a:off x="404963" y="1613118"/>
            <a:ext cx="5691037" cy="1384995"/>
          </a:xfrm>
          <a:prstGeom prst="rect">
            <a:avLst/>
          </a:prstGeom>
          <a:noFill/>
        </p:spPr>
        <p:txBody>
          <a:bodyPr wrap="square" rtlCol="0">
            <a:spAutoFit/>
          </a:bodyPr>
          <a:lstStyle/>
          <a:p>
            <a:pPr marL="457200" indent="-457200">
              <a:buFont typeface="Arial" panose="020B0604020202020204" pitchFamily="34" charset="0"/>
              <a:buChar char="•"/>
            </a:pPr>
            <a:r>
              <a:rPr lang="en-US" sz="2800" kern="0">
                <a:ea typeface="Times New Roman" panose="02020603050405020304" pitchFamily="18" charset="0"/>
              </a:rPr>
              <a:t>Public safety, comfort, and visibility.</a:t>
            </a:r>
          </a:p>
          <a:p>
            <a:pPr marL="457200" indent="-457200">
              <a:buFont typeface="Arial" panose="020B0604020202020204" pitchFamily="34" charset="0"/>
              <a:buChar char="•"/>
            </a:pPr>
            <a:r>
              <a:rPr lang="en-US" sz="2800" kern="0">
                <a:ea typeface="Times New Roman" panose="02020603050405020304" pitchFamily="18" charset="0"/>
              </a:rPr>
              <a:t>Reduce glare and sky glow.</a:t>
            </a:r>
          </a:p>
        </p:txBody>
      </p:sp>
      <p:pic>
        <p:nvPicPr>
          <p:cNvPr id="2" name="Picture 1">
            <a:extLst>
              <a:ext uri="{FF2B5EF4-FFF2-40B4-BE49-F238E27FC236}">
                <a16:creationId xmlns:a16="http://schemas.microsoft.com/office/drawing/2014/main" id="{B50FC736-61D6-A70F-55DA-7BE2B35257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8109" y="495999"/>
            <a:ext cx="4034080" cy="2933001"/>
          </a:xfrm>
          <a:prstGeom prst="rect">
            <a:avLst/>
          </a:prstGeom>
        </p:spPr>
      </p:pic>
      <p:pic>
        <p:nvPicPr>
          <p:cNvPr id="5" name="Picture 4">
            <a:extLst>
              <a:ext uri="{FF2B5EF4-FFF2-40B4-BE49-F238E27FC236}">
                <a16:creationId xmlns:a16="http://schemas.microsoft.com/office/drawing/2014/main" id="{5B279458-27B0-7128-6043-7562FC6D42C2}"/>
              </a:ext>
            </a:extLst>
          </p:cNvPr>
          <p:cNvPicPr>
            <a:picLocks noChangeAspect="1"/>
          </p:cNvPicPr>
          <p:nvPr/>
        </p:nvPicPr>
        <p:blipFill>
          <a:blip r:embed="rId4"/>
          <a:stretch>
            <a:fillRect/>
          </a:stretch>
        </p:blipFill>
        <p:spPr>
          <a:xfrm>
            <a:off x="404963" y="3972746"/>
            <a:ext cx="11097226" cy="2236485"/>
          </a:xfrm>
          <a:prstGeom prst="rect">
            <a:avLst/>
          </a:prstGeom>
        </p:spPr>
      </p:pic>
      <p:pic>
        <p:nvPicPr>
          <p:cNvPr id="9" name="Graphic 8" descr="Store with solid fill">
            <a:extLst>
              <a:ext uri="{FF2B5EF4-FFF2-40B4-BE49-F238E27FC236}">
                <a16:creationId xmlns:a16="http://schemas.microsoft.com/office/drawing/2014/main" id="{AF40F5BD-E3E2-4414-887A-868065EAE5A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266692" y="264340"/>
            <a:ext cx="914400" cy="914400"/>
          </a:xfrm>
          <a:prstGeom prst="rect">
            <a:avLst/>
          </a:prstGeom>
        </p:spPr>
      </p:pic>
    </p:spTree>
    <p:extLst>
      <p:ext uri="{BB962C8B-B14F-4D97-AF65-F5344CB8AC3E}">
        <p14:creationId xmlns:p14="http://schemas.microsoft.com/office/powerpoint/2010/main" val="3262995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848C9-A454-5DC6-9016-1214F2E4D97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96C6146-EB81-CE3B-B40A-A9B31982C329}"/>
              </a:ext>
            </a:extLst>
          </p:cNvPr>
          <p:cNvSpPr txBox="1"/>
          <p:nvPr/>
        </p:nvSpPr>
        <p:spPr>
          <a:xfrm>
            <a:off x="652243" y="336820"/>
            <a:ext cx="362160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t>Commercial</a:t>
            </a:r>
          </a:p>
        </p:txBody>
      </p:sp>
      <p:pic>
        <p:nvPicPr>
          <p:cNvPr id="9" name="Graphic 8" descr="Store with solid fill">
            <a:extLst>
              <a:ext uri="{FF2B5EF4-FFF2-40B4-BE49-F238E27FC236}">
                <a16:creationId xmlns:a16="http://schemas.microsoft.com/office/drawing/2014/main" id="{6D9EE323-4F4A-1ECF-E03A-048DCD5A439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266692" y="264340"/>
            <a:ext cx="914400" cy="914400"/>
          </a:xfrm>
          <a:prstGeom prst="rect">
            <a:avLst/>
          </a:prstGeom>
        </p:spPr>
      </p:pic>
      <p:pic>
        <p:nvPicPr>
          <p:cNvPr id="3" name="Picture 2">
            <a:extLst>
              <a:ext uri="{FF2B5EF4-FFF2-40B4-BE49-F238E27FC236}">
                <a16:creationId xmlns:a16="http://schemas.microsoft.com/office/drawing/2014/main" id="{9DF3FA2E-066C-3F89-B2CC-AD394BA685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1339580"/>
            <a:ext cx="7772400" cy="5181600"/>
          </a:xfrm>
          <a:prstGeom prst="rect">
            <a:avLst/>
          </a:prstGeom>
        </p:spPr>
      </p:pic>
      <p:sp>
        <p:nvSpPr>
          <p:cNvPr id="4" name="Down Arrow 3">
            <a:extLst>
              <a:ext uri="{FF2B5EF4-FFF2-40B4-BE49-F238E27FC236}">
                <a16:creationId xmlns:a16="http://schemas.microsoft.com/office/drawing/2014/main" id="{B2960A43-DC36-A0C0-0C5B-0DA0339E2445}"/>
              </a:ext>
            </a:extLst>
          </p:cNvPr>
          <p:cNvSpPr/>
          <p:nvPr/>
        </p:nvSpPr>
        <p:spPr>
          <a:xfrm rot="3539588">
            <a:off x="6844480" y="3804372"/>
            <a:ext cx="460947" cy="1334607"/>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BA86FA9-B407-4062-A3EA-02D3058F6BB4}"/>
              </a:ext>
            </a:extLst>
          </p:cNvPr>
          <p:cNvSpPr txBox="1"/>
          <p:nvPr/>
        </p:nvSpPr>
        <p:spPr>
          <a:xfrm>
            <a:off x="7523477" y="3958841"/>
            <a:ext cx="1019632" cy="369332"/>
          </a:xfrm>
          <a:prstGeom prst="rect">
            <a:avLst/>
          </a:prstGeom>
          <a:solidFill>
            <a:schemeClr val="tx1"/>
          </a:solidFill>
          <a:ln w="19050">
            <a:solidFill>
              <a:srgbClr val="FF0000"/>
            </a:solidFill>
          </a:ln>
        </p:spPr>
        <p:txBody>
          <a:bodyPr wrap="square" rtlCol="0">
            <a:spAutoFit/>
          </a:bodyPr>
          <a:lstStyle/>
          <a:p>
            <a:pPr algn="ctr"/>
            <a:r>
              <a:rPr lang="en-US" b="1">
                <a:solidFill>
                  <a:schemeClr val="bg1"/>
                </a:solidFill>
              </a:rPr>
              <a:t>Accent</a:t>
            </a:r>
          </a:p>
        </p:txBody>
      </p:sp>
      <p:sp>
        <p:nvSpPr>
          <p:cNvPr id="6" name="Down Arrow 5">
            <a:extLst>
              <a:ext uri="{FF2B5EF4-FFF2-40B4-BE49-F238E27FC236}">
                <a16:creationId xmlns:a16="http://schemas.microsoft.com/office/drawing/2014/main" id="{900954B3-45A6-5B2A-708F-487A2652F9C5}"/>
              </a:ext>
            </a:extLst>
          </p:cNvPr>
          <p:cNvSpPr/>
          <p:nvPr/>
        </p:nvSpPr>
        <p:spPr>
          <a:xfrm rot="13455798">
            <a:off x="2973332" y="4680691"/>
            <a:ext cx="460947" cy="121924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4732F17-C732-34D1-DE1F-3182FD60F246}"/>
              </a:ext>
            </a:extLst>
          </p:cNvPr>
          <p:cNvSpPr txBox="1"/>
          <p:nvPr/>
        </p:nvSpPr>
        <p:spPr>
          <a:xfrm>
            <a:off x="1948761" y="5518420"/>
            <a:ext cx="1181087" cy="369332"/>
          </a:xfrm>
          <a:prstGeom prst="rect">
            <a:avLst/>
          </a:prstGeom>
          <a:solidFill>
            <a:schemeClr val="tx1"/>
          </a:solidFill>
          <a:ln w="19050">
            <a:solidFill>
              <a:srgbClr val="FF0000"/>
            </a:solidFill>
          </a:ln>
        </p:spPr>
        <p:txBody>
          <a:bodyPr wrap="square" rtlCol="0">
            <a:spAutoFit/>
          </a:bodyPr>
          <a:lstStyle/>
          <a:p>
            <a:pPr algn="ctr"/>
            <a:r>
              <a:rPr lang="en-US" b="1">
                <a:solidFill>
                  <a:schemeClr val="bg1"/>
                </a:solidFill>
              </a:rPr>
              <a:t>Ambient</a:t>
            </a:r>
            <a:endParaRPr lang="en-US">
              <a:solidFill>
                <a:schemeClr val="bg1"/>
              </a:solidFill>
            </a:endParaRPr>
          </a:p>
        </p:txBody>
      </p:sp>
    </p:spTree>
    <p:extLst>
      <p:ext uri="{BB962C8B-B14F-4D97-AF65-F5344CB8AC3E}">
        <p14:creationId xmlns:p14="http://schemas.microsoft.com/office/powerpoint/2010/main" val="43279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6" grpId="1" animBg="1"/>
      <p:bldP spid="10" grpId="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3C541-3650-7657-618B-356249FFEFA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8F2E145-EB62-5EE0-C2E5-3168EC5FFB9C}"/>
              </a:ext>
            </a:extLst>
          </p:cNvPr>
          <p:cNvSpPr txBox="1"/>
          <p:nvPr/>
        </p:nvSpPr>
        <p:spPr>
          <a:xfrm>
            <a:off x="652243" y="336820"/>
            <a:ext cx="362160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t>Ecological</a:t>
            </a:r>
          </a:p>
        </p:txBody>
      </p:sp>
      <p:sp>
        <p:nvSpPr>
          <p:cNvPr id="19" name="TextBox 18">
            <a:extLst>
              <a:ext uri="{FF2B5EF4-FFF2-40B4-BE49-F238E27FC236}">
                <a16:creationId xmlns:a16="http://schemas.microsoft.com/office/drawing/2014/main" id="{C50A840C-F141-0FD6-B548-1DE175D07AB9}"/>
              </a:ext>
            </a:extLst>
          </p:cNvPr>
          <p:cNvSpPr txBox="1"/>
          <p:nvPr/>
        </p:nvSpPr>
        <p:spPr>
          <a:xfrm>
            <a:off x="404963" y="1613118"/>
            <a:ext cx="5691037" cy="954107"/>
          </a:xfrm>
          <a:prstGeom prst="rect">
            <a:avLst/>
          </a:prstGeom>
          <a:noFill/>
        </p:spPr>
        <p:txBody>
          <a:bodyPr wrap="square" rtlCol="0">
            <a:spAutoFit/>
          </a:bodyPr>
          <a:lstStyle/>
          <a:p>
            <a:pPr marL="457200" lvl="0" indent="-457200">
              <a:lnSpc>
                <a:spcPct val="100000"/>
              </a:lnSpc>
              <a:spcBef>
                <a:spcPts val="0"/>
              </a:spcBef>
              <a:buFont typeface="Arial" panose="020B0604020202020204" pitchFamily="34" charset="0"/>
              <a:buChar char="•"/>
              <a:defRPr/>
            </a:pPr>
            <a:r>
              <a:rPr lang="en-US" sz="2800">
                <a:solidFill>
                  <a:prstClr val="white"/>
                </a:solidFill>
                <a:latin typeface="Aptos" panose="020B0004020202020204" pitchFamily="34" charset="0"/>
                <a:cs typeface="Times New Roman" panose="02020603050405020304" pitchFamily="18" charset="0"/>
              </a:rPr>
              <a:t>Warm colors and shielding.</a:t>
            </a:r>
          </a:p>
          <a:p>
            <a:pPr marL="457200" lvl="0" indent="-457200">
              <a:lnSpc>
                <a:spcPct val="100000"/>
              </a:lnSpc>
              <a:spcBef>
                <a:spcPts val="0"/>
              </a:spcBef>
              <a:buFont typeface="Arial" panose="020B0604020202020204" pitchFamily="34" charset="0"/>
              <a:buChar char="•"/>
              <a:defRPr/>
            </a:pPr>
            <a:r>
              <a:rPr lang="en-US" sz="2800">
                <a:solidFill>
                  <a:prstClr val="white"/>
                </a:solidFill>
                <a:latin typeface="Aptos" panose="020B0004020202020204" pitchFamily="34" charset="0"/>
                <a:cs typeface="Times New Roman" panose="02020603050405020304" pitchFamily="18" charset="0"/>
              </a:rPr>
              <a:t>Timers and motion sensors.</a:t>
            </a:r>
            <a:endParaRPr lang="en-US" sz="2800" kern="0">
              <a:ea typeface="Times New Roman" panose="02020603050405020304" pitchFamily="18" charset="0"/>
            </a:endParaRPr>
          </a:p>
        </p:txBody>
      </p:sp>
      <p:pic>
        <p:nvPicPr>
          <p:cNvPr id="4" name="Picture 3">
            <a:extLst>
              <a:ext uri="{FF2B5EF4-FFF2-40B4-BE49-F238E27FC236}">
                <a16:creationId xmlns:a16="http://schemas.microsoft.com/office/drawing/2014/main" id="{91A11FD7-54FF-535E-3C9B-4B6CE31303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2105" y="314008"/>
            <a:ext cx="3080084" cy="3616225"/>
          </a:xfrm>
          <a:prstGeom prst="rect">
            <a:avLst/>
          </a:prstGeom>
          <a:noFill/>
        </p:spPr>
      </p:pic>
      <p:pic>
        <p:nvPicPr>
          <p:cNvPr id="7" name="Graphic 6" descr="Leaf with solid fill">
            <a:extLst>
              <a:ext uri="{FF2B5EF4-FFF2-40B4-BE49-F238E27FC236}">
                <a16:creationId xmlns:a16="http://schemas.microsoft.com/office/drawing/2014/main" id="{1039D0D9-7AE2-33B0-11B9-A860E7D128F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769896" y="264340"/>
            <a:ext cx="914400" cy="914400"/>
          </a:xfrm>
          <a:prstGeom prst="rect">
            <a:avLst/>
          </a:prstGeom>
        </p:spPr>
      </p:pic>
      <p:pic>
        <p:nvPicPr>
          <p:cNvPr id="6" name="Picture 5">
            <a:extLst>
              <a:ext uri="{FF2B5EF4-FFF2-40B4-BE49-F238E27FC236}">
                <a16:creationId xmlns:a16="http://schemas.microsoft.com/office/drawing/2014/main" id="{D73A8DC6-13B4-EF8A-EC81-11E9A80C4EA9}"/>
              </a:ext>
            </a:extLst>
          </p:cNvPr>
          <p:cNvPicPr>
            <a:picLocks noChangeAspect="1"/>
          </p:cNvPicPr>
          <p:nvPr/>
        </p:nvPicPr>
        <p:blipFill>
          <a:blip r:embed="rId5"/>
          <a:stretch>
            <a:fillRect/>
          </a:stretch>
        </p:blipFill>
        <p:spPr>
          <a:xfrm>
            <a:off x="884596" y="4161183"/>
            <a:ext cx="9877026" cy="2359997"/>
          </a:xfrm>
          <a:prstGeom prst="rect">
            <a:avLst/>
          </a:prstGeom>
        </p:spPr>
      </p:pic>
    </p:spTree>
    <p:extLst>
      <p:ext uri="{BB962C8B-B14F-4D97-AF65-F5344CB8AC3E}">
        <p14:creationId xmlns:p14="http://schemas.microsoft.com/office/powerpoint/2010/main" val="2467072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67BC91-B749-C878-9016-EE3734377679}"/>
              </a:ext>
            </a:extLst>
          </p:cNvPr>
          <p:cNvSpPr/>
          <p:nvPr/>
        </p:nvSpPr>
        <p:spPr>
          <a:xfrm>
            <a:off x="7935966" y="3751624"/>
            <a:ext cx="3149458" cy="291326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19AED9-821C-F0B1-A2EB-97B0972A01BC}"/>
              </a:ext>
            </a:extLst>
          </p:cNvPr>
          <p:cNvSpPr>
            <a:spLocks noGrp="1"/>
          </p:cNvSpPr>
          <p:nvPr>
            <p:ph type="title"/>
          </p:nvPr>
        </p:nvSpPr>
        <p:spPr>
          <a:xfrm>
            <a:off x="729343" y="242661"/>
            <a:ext cx="3331029" cy="1352777"/>
          </a:xfrm>
        </p:spPr>
        <p:txBody>
          <a:bodyPr/>
          <a:lstStyle/>
          <a:p>
            <a:r>
              <a:rPr lang="en-US" b="1"/>
              <a:t>Introduction</a:t>
            </a:r>
          </a:p>
        </p:txBody>
      </p:sp>
      <p:sp>
        <p:nvSpPr>
          <p:cNvPr id="3" name="Content Placeholder 2">
            <a:extLst>
              <a:ext uri="{FF2B5EF4-FFF2-40B4-BE49-F238E27FC236}">
                <a16:creationId xmlns:a16="http://schemas.microsoft.com/office/drawing/2014/main" id="{8BBDBDD2-1F57-691A-2497-8BFACD3B1368}"/>
              </a:ext>
            </a:extLst>
          </p:cNvPr>
          <p:cNvSpPr>
            <a:spLocks noGrp="1"/>
          </p:cNvSpPr>
          <p:nvPr>
            <p:ph idx="1"/>
          </p:nvPr>
        </p:nvSpPr>
        <p:spPr>
          <a:xfrm>
            <a:off x="251911" y="1710607"/>
            <a:ext cx="6572624" cy="4810300"/>
          </a:xfrm>
        </p:spPr>
        <p:txBody>
          <a:bodyPr vert="horz" lIns="91440" tIns="45720" rIns="91440" bIns="45720" rtlCol="0" anchor="t">
            <a:noAutofit/>
          </a:bodyPr>
          <a:lstStyle/>
          <a:p>
            <a:r>
              <a:rPr lang="en-US" sz="2200"/>
              <a:t>Outdoor lighting is vital part of nighttime activities</a:t>
            </a:r>
          </a:p>
          <a:p>
            <a:r>
              <a:rPr lang="en-US" sz="2200"/>
              <a:t>Negative effects on </a:t>
            </a:r>
            <a:r>
              <a:rPr lang="en-US" sz="2200" b="1"/>
              <a:t>human health</a:t>
            </a:r>
            <a:r>
              <a:rPr lang="en-US" sz="2200"/>
              <a:t> and the </a:t>
            </a:r>
            <a:r>
              <a:rPr lang="en-US" sz="2200" b="1"/>
              <a:t>environment </a:t>
            </a:r>
            <a:r>
              <a:rPr lang="en-US" sz="2200"/>
              <a:t> </a:t>
            </a:r>
          </a:p>
          <a:p>
            <a:r>
              <a:rPr lang="en-US" sz="2200"/>
              <a:t>Disrupts wildlife behavior, circadian rhythms, and limits observation of night sky</a:t>
            </a:r>
          </a:p>
          <a:p>
            <a:r>
              <a:rPr lang="en-US" sz="2200"/>
              <a:t>Durham impacted areas: wetlands, rivers, estuaries, forested areas, and fields </a:t>
            </a:r>
          </a:p>
          <a:p>
            <a:r>
              <a:rPr lang="en-US" sz="2200" b="1"/>
              <a:t>DarkSky:</a:t>
            </a:r>
            <a:r>
              <a:rPr lang="en-US" sz="2200"/>
              <a:t> international organization reducing light pollution through</a:t>
            </a:r>
          </a:p>
          <a:p>
            <a:pPr marL="0" indent="0">
              <a:buNone/>
            </a:pPr>
            <a:r>
              <a:rPr lang="en-US" sz="2200"/>
              <a:t> - Education</a:t>
            </a:r>
          </a:p>
          <a:p>
            <a:pPr marL="0" indent="0">
              <a:buNone/>
            </a:pPr>
            <a:r>
              <a:rPr lang="en-US" sz="2200"/>
              <a:t> - Engaging with communities and manufacturers</a:t>
            </a:r>
          </a:p>
          <a:p>
            <a:pPr marL="0" indent="0">
              <a:buNone/>
            </a:pPr>
            <a:r>
              <a:rPr lang="en-US" sz="2200"/>
              <a:t> - Certifying products that lessen artificial sky glow </a:t>
            </a:r>
          </a:p>
          <a:p>
            <a:endParaRPr lang="en-US"/>
          </a:p>
        </p:txBody>
      </p:sp>
      <p:pic>
        <p:nvPicPr>
          <p:cNvPr id="4" name="Picture 3">
            <a:extLst>
              <a:ext uri="{FF2B5EF4-FFF2-40B4-BE49-F238E27FC236}">
                <a16:creationId xmlns:a16="http://schemas.microsoft.com/office/drawing/2014/main" id="{60E72C46-9D77-8449-37F3-A53BF77079A8}"/>
              </a:ext>
            </a:extLst>
          </p:cNvPr>
          <p:cNvPicPr>
            <a:picLocks noChangeAspect="1"/>
          </p:cNvPicPr>
          <p:nvPr/>
        </p:nvPicPr>
        <p:blipFill>
          <a:blip r:embed="rId3"/>
          <a:stretch>
            <a:fillRect/>
          </a:stretch>
        </p:blipFill>
        <p:spPr>
          <a:xfrm>
            <a:off x="6968258" y="34776"/>
            <a:ext cx="4969713" cy="3711695"/>
          </a:xfrm>
          <a:prstGeom prst="rect">
            <a:avLst/>
          </a:prstGeom>
        </p:spPr>
      </p:pic>
      <p:pic>
        <p:nvPicPr>
          <p:cNvPr id="5" name="Picture 4">
            <a:extLst>
              <a:ext uri="{FF2B5EF4-FFF2-40B4-BE49-F238E27FC236}">
                <a16:creationId xmlns:a16="http://schemas.microsoft.com/office/drawing/2014/main" id="{FC4A7582-5E8C-C72F-B5FA-3615AF55B57D}"/>
              </a:ext>
            </a:extLst>
          </p:cNvPr>
          <p:cNvPicPr>
            <a:picLocks noChangeAspect="1"/>
          </p:cNvPicPr>
          <p:nvPr/>
        </p:nvPicPr>
        <p:blipFill>
          <a:blip r:embed="rId4"/>
          <a:stretch>
            <a:fillRect/>
          </a:stretch>
        </p:blipFill>
        <p:spPr>
          <a:xfrm>
            <a:off x="8203407" y="3837972"/>
            <a:ext cx="2608422" cy="2741412"/>
          </a:xfrm>
          <a:prstGeom prst="rect">
            <a:avLst/>
          </a:prstGeom>
        </p:spPr>
      </p:pic>
      <p:sp>
        <p:nvSpPr>
          <p:cNvPr id="7" name="TextBox 6">
            <a:extLst>
              <a:ext uri="{FF2B5EF4-FFF2-40B4-BE49-F238E27FC236}">
                <a16:creationId xmlns:a16="http://schemas.microsoft.com/office/drawing/2014/main" id="{8CB9AAF4-4D70-099F-F1E2-DC2B46526B37}"/>
              </a:ext>
            </a:extLst>
          </p:cNvPr>
          <p:cNvSpPr txBox="1"/>
          <p:nvPr/>
        </p:nvSpPr>
        <p:spPr>
          <a:xfrm>
            <a:off x="10951854" y="3429000"/>
            <a:ext cx="986117" cy="307777"/>
          </a:xfrm>
          <a:prstGeom prst="rect">
            <a:avLst/>
          </a:prstGeom>
          <a:noFill/>
        </p:spPr>
        <p:txBody>
          <a:bodyPr wrap="square" rtlCol="0">
            <a:spAutoFit/>
          </a:bodyPr>
          <a:lstStyle/>
          <a:p>
            <a:r>
              <a:rPr lang="en-US" sz="1400">
                <a:highlight>
                  <a:srgbClr val="C0C0C0"/>
                </a:highlight>
              </a:rPr>
              <a:t>Own Work</a:t>
            </a:r>
          </a:p>
        </p:txBody>
      </p:sp>
    </p:spTree>
    <p:extLst>
      <p:ext uri="{BB962C8B-B14F-4D97-AF65-F5344CB8AC3E}">
        <p14:creationId xmlns:p14="http://schemas.microsoft.com/office/powerpoint/2010/main" val="241043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5917C-2B4A-2D4E-F4AA-D84B39CB13A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557E47F-9F67-9FCD-0DDC-8C1CA04B724B}"/>
              </a:ext>
            </a:extLst>
          </p:cNvPr>
          <p:cNvSpPr txBox="1"/>
          <p:nvPr/>
        </p:nvSpPr>
        <p:spPr>
          <a:xfrm>
            <a:off x="652243" y="336820"/>
            <a:ext cx="362160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t>Ecological</a:t>
            </a:r>
          </a:p>
        </p:txBody>
      </p:sp>
      <p:pic>
        <p:nvPicPr>
          <p:cNvPr id="7" name="Graphic 6" descr="Leaf with solid fill">
            <a:extLst>
              <a:ext uri="{FF2B5EF4-FFF2-40B4-BE49-F238E27FC236}">
                <a16:creationId xmlns:a16="http://schemas.microsoft.com/office/drawing/2014/main" id="{083803B4-6E32-F3DD-7865-952C7A7018A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769896" y="264340"/>
            <a:ext cx="914400" cy="914400"/>
          </a:xfrm>
          <a:prstGeom prst="rect">
            <a:avLst/>
          </a:prstGeom>
        </p:spPr>
      </p:pic>
      <p:pic>
        <p:nvPicPr>
          <p:cNvPr id="5" name="Picture 4">
            <a:extLst>
              <a:ext uri="{FF2B5EF4-FFF2-40B4-BE49-F238E27FC236}">
                <a16:creationId xmlns:a16="http://schemas.microsoft.com/office/drawing/2014/main" id="{C3FF7A97-9317-D45E-3953-AF63C2DF48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1339580"/>
            <a:ext cx="7772400" cy="5181600"/>
          </a:xfrm>
          <a:prstGeom prst="rect">
            <a:avLst/>
          </a:prstGeom>
        </p:spPr>
      </p:pic>
      <p:sp>
        <p:nvSpPr>
          <p:cNvPr id="2" name="Down Arrow 1">
            <a:extLst>
              <a:ext uri="{FF2B5EF4-FFF2-40B4-BE49-F238E27FC236}">
                <a16:creationId xmlns:a16="http://schemas.microsoft.com/office/drawing/2014/main" id="{D74D8B1B-C8B9-84EE-BD67-C9AB876F2CDD}"/>
              </a:ext>
            </a:extLst>
          </p:cNvPr>
          <p:cNvSpPr/>
          <p:nvPr/>
        </p:nvSpPr>
        <p:spPr>
          <a:xfrm rot="19733343">
            <a:off x="2809862" y="3731559"/>
            <a:ext cx="460947" cy="78487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81500EE-C38C-87D2-86F0-1CC4AD091467}"/>
              </a:ext>
            </a:extLst>
          </p:cNvPr>
          <p:cNvSpPr txBox="1"/>
          <p:nvPr/>
        </p:nvSpPr>
        <p:spPr>
          <a:xfrm>
            <a:off x="1750423" y="3593825"/>
            <a:ext cx="1289913" cy="369332"/>
          </a:xfrm>
          <a:prstGeom prst="rect">
            <a:avLst/>
          </a:prstGeom>
          <a:solidFill>
            <a:schemeClr val="tx1"/>
          </a:solidFill>
          <a:ln w="19050">
            <a:solidFill>
              <a:srgbClr val="FF0000"/>
            </a:solidFill>
          </a:ln>
        </p:spPr>
        <p:txBody>
          <a:bodyPr wrap="square" rtlCol="0">
            <a:spAutoFit/>
          </a:bodyPr>
          <a:lstStyle/>
          <a:p>
            <a:pPr algn="ctr"/>
            <a:r>
              <a:rPr lang="en-US" b="1">
                <a:solidFill>
                  <a:schemeClr val="bg1"/>
                </a:solidFill>
              </a:rPr>
              <a:t>Ambient</a:t>
            </a:r>
            <a:endParaRPr lang="en-US">
              <a:solidFill>
                <a:schemeClr val="bg1"/>
              </a:solidFill>
            </a:endParaRPr>
          </a:p>
        </p:txBody>
      </p:sp>
      <p:sp>
        <p:nvSpPr>
          <p:cNvPr id="4" name="Down Arrow 3">
            <a:extLst>
              <a:ext uri="{FF2B5EF4-FFF2-40B4-BE49-F238E27FC236}">
                <a16:creationId xmlns:a16="http://schemas.microsoft.com/office/drawing/2014/main" id="{C97F1A48-7B41-683B-816C-BE6B21B7DACA}"/>
              </a:ext>
            </a:extLst>
          </p:cNvPr>
          <p:cNvSpPr/>
          <p:nvPr/>
        </p:nvSpPr>
        <p:spPr>
          <a:xfrm rot="1023746">
            <a:off x="8906387" y="4613890"/>
            <a:ext cx="460947" cy="118323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E096D54-502B-CD04-6014-5E9DB49711CC}"/>
              </a:ext>
            </a:extLst>
          </p:cNvPr>
          <p:cNvSpPr txBox="1"/>
          <p:nvPr/>
        </p:nvSpPr>
        <p:spPr>
          <a:xfrm>
            <a:off x="9114652" y="4579075"/>
            <a:ext cx="858922" cy="369332"/>
          </a:xfrm>
          <a:prstGeom prst="rect">
            <a:avLst/>
          </a:prstGeom>
          <a:solidFill>
            <a:schemeClr val="tx1"/>
          </a:solidFill>
          <a:ln w="19050">
            <a:solidFill>
              <a:srgbClr val="FF0000"/>
            </a:solidFill>
          </a:ln>
        </p:spPr>
        <p:txBody>
          <a:bodyPr wrap="square" rtlCol="0">
            <a:spAutoFit/>
          </a:bodyPr>
          <a:lstStyle/>
          <a:p>
            <a:pPr algn="ctr"/>
            <a:r>
              <a:rPr lang="en-US" b="1">
                <a:solidFill>
                  <a:schemeClr val="bg1"/>
                </a:solidFill>
              </a:rPr>
              <a:t>Task</a:t>
            </a:r>
          </a:p>
        </p:txBody>
      </p:sp>
    </p:spTree>
    <p:extLst>
      <p:ext uri="{BB962C8B-B14F-4D97-AF65-F5344CB8AC3E}">
        <p14:creationId xmlns:p14="http://schemas.microsoft.com/office/powerpoint/2010/main" val="48156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FACB6-33C3-117C-DECE-555710FCF23C}"/>
              </a:ext>
            </a:extLst>
          </p:cNvPr>
          <p:cNvSpPr>
            <a:spLocks noGrp="1"/>
          </p:cNvSpPr>
          <p:nvPr>
            <p:ph type="title"/>
          </p:nvPr>
        </p:nvSpPr>
        <p:spPr/>
        <p:txBody>
          <a:bodyPr/>
          <a:lstStyle/>
          <a:p>
            <a:r>
              <a:rPr lang="en-US" b="1"/>
              <a:t>Considerations for Planning Board</a:t>
            </a:r>
          </a:p>
        </p:txBody>
      </p:sp>
      <p:sp>
        <p:nvSpPr>
          <p:cNvPr id="3" name="Content Placeholder 2">
            <a:extLst>
              <a:ext uri="{FF2B5EF4-FFF2-40B4-BE49-F238E27FC236}">
                <a16:creationId xmlns:a16="http://schemas.microsoft.com/office/drawing/2014/main" id="{7482BD60-AB5C-293D-9E3B-C975D01C47BF}"/>
              </a:ext>
            </a:extLst>
          </p:cNvPr>
          <p:cNvSpPr>
            <a:spLocks noGrp="1"/>
          </p:cNvSpPr>
          <p:nvPr>
            <p:ph idx="1"/>
          </p:nvPr>
        </p:nvSpPr>
        <p:spPr>
          <a:xfrm>
            <a:off x="838200" y="1825625"/>
            <a:ext cx="6928946" cy="4156841"/>
          </a:xfrm>
        </p:spPr>
        <p:txBody>
          <a:bodyPr>
            <a:normAutofit/>
          </a:bodyPr>
          <a:lstStyle/>
          <a:p>
            <a:r>
              <a:rPr lang="en-US"/>
              <a:t>Site plan regulations: </a:t>
            </a:r>
          </a:p>
          <a:p>
            <a:pPr lvl="1"/>
            <a:r>
              <a:rPr lang="en-US"/>
              <a:t>Update language.</a:t>
            </a:r>
          </a:p>
          <a:p>
            <a:pPr lvl="1"/>
            <a:r>
              <a:rPr lang="en-US"/>
              <a:t>Trespass into natural areas.</a:t>
            </a:r>
          </a:p>
          <a:p>
            <a:pPr lvl="1"/>
            <a:r>
              <a:rPr lang="en-US"/>
              <a:t>Color temperature.</a:t>
            </a:r>
          </a:p>
          <a:p>
            <a:pPr marL="457200" lvl="1" indent="0">
              <a:buNone/>
            </a:pPr>
            <a:endParaRPr lang="en-US"/>
          </a:p>
          <a:p>
            <a:r>
              <a:rPr lang="en-US"/>
              <a:t>Maximum lumens/acre and color temperature into zoning ordinance.</a:t>
            </a:r>
          </a:p>
        </p:txBody>
      </p:sp>
      <p:pic>
        <p:nvPicPr>
          <p:cNvPr id="5" name="Picture 4">
            <a:extLst>
              <a:ext uri="{FF2B5EF4-FFF2-40B4-BE49-F238E27FC236}">
                <a16:creationId xmlns:a16="http://schemas.microsoft.com/office/drawing/2014/main" id="{96F7827D-5FF3-F1C4-1667-CD8A74F513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6169" y="1825625"/>
            <a:ext cx="3117631" cy="4156841"/>
          </a:xfrm>
          <a:prstGeom prst="rect">
            <a:avLst/>
          </a:prstGeom>
        </p:spPr>
      </p:pic>
    </p:spTree>
    <p:extLst>
      <p:ext uri="{BB962C8B-B14F-4D97-AF65-F5344CB8AC3E}">
        <p14:creationId xmlns:p14="http://schemas.microsoft.com/office/powerpoint/2010/main" val="2284049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F3694-D66D-885C-9FD1-D2BDB88374BF}"/>
              </a:ext>
            </a:extLst>
          </p:cNvPr>
          <p:cNvSpPr>
            <a:spLocks noGrp="1"/>
          </p:cNvSpPr>
          <p:nvPr>
            <p:ph type="title"/>
          </p:nvPr>
        </p:nvSpPr>
        <p:spPr/>
        <p:txBody>
          <a:bodyPr/>
          <a:lstStyle/>
          <a:p>
            <a:r>
              <a:rPr lang="en-US" b="1"/>
              <a:t>Discussion/Future Work</a:t>
            </a:r>
          </a:p>
        </p:txBody>
      </p:sp>
      <p:pic>
        <p:nvPicPr>
          <p:cNvPr id="4" name="Content Placeholder 3" descr="A night sky with stars and a mountain&#10;&#10;AI-generated content may be incorrect.">
            <a:extLst>
              <a:ext uri="{FF2B5EF4-FFF2-40B4-BE49-F238E27FC236}">
                <a16:creationId xmlns:a16="http://schemas.microsoft.com/office/drawing/2014/main" id="{5B8FCAF9-2829-1C99-6CB8-FB0096C50C7D}"/>
              </a:ext>
            </a:extLst>
          </p:cNvPr>
          <p:cNvPicPr>
            <a:picLocks noGrp="1" noChangeAspect="1"/>
          </p:cNvPicPr>
          <p:nvPr>
            <p:ph idx="1"/>
          </p:nvPr>
        </p:nvPicPr>
        <p:blipFill>
          <a:blip r:embed="rId3"/>
          <a:stretch>
            <a:fillRect/>
          </a:stretch>
        </p:blipFill>
        <p:spPr>
          <a:xfrm>
            <a:off x="6100056" y="1696472"/>
            <a:ext cx="5765007" cy="3834728"/>
          </a:xfrm>
          <a:custGeom>
            <a:avLst/>
            <a:gdLst>
              <a:gd name="csX0" fmla="*/ 0 w 5765007"/>
              <a:gd name="csY0" fmla="*/ 0 h 3834728"/>
              <a:gd name="csX1" fmla="*/ 576501 w 5765007"/>
              <a:gd name="csY1" fmla="*/ 0 h 3834728"/>
              <a:gd name="csX2" fmla="*/ 1153001 w 5765007"/>
              <a:gd name="csY2" fmla="*/ 0 h 3834728"/>
              <a:gd name="csX3" fmla="*/ 1844802 w 5765007"/>
              <a:gd name="csY3" fmla="*/ 0 h 3834728"/>
              <a:gd name="csX4" fmla="*/ 2421303 w 5765007"/>
              <a:gd name="csY4" fmla="*/ 0 h 3834728"/>
              <a:gd name="csX5" fmla="*/ 3055454 w 5765007"/>
              <a:gd name="csY5" fmla="*/ 0 h 3834728"/>
              <a:gd name="csX6" fmla="*/ 3631954 w 5765007"/>
              <a:gd name="csY6" fmla="*/ 0 h 3834728"/>
              <a:gd name="csX7" fmla="*/ 4035505 w 5765007"/>
              <a:gd name="csY7" fmla="*/ 0 h 3834728"/>
              <a:gd name="csX8" fmla="*/ 4554356 w 5765007"/>
              <a:gd name="csY8" fmla="*/ 0 h 3834728"/>
              <a:gd name="csX9" fmla="*/ 5130856 w 5765007"/>
              <a:gd name="csY9" fmla="*/ 0 h 3834728"/>
              <a:gd name="csX10" fmla="*/ 5765007 w 5765007"/>
              <a:gd name="csY10" fmla="*/ 0 h 3834728"/>
              <a:gd name="csX11" fmla="*/ 5765007 w 5765007"/>
              <a:gd name="csY11" fmla="*/ 509471 h 3834728"/>
              <a:gd name="csX12" fmla="*/ 5765007 w 5765007"/>
              <a:gd name="csY12" fmla="*/ 1133984 h 3834728"/>
              <a:gd name="csX13" fmla="*/ 5765007 w 5765007"/>
              <a:gd name="csY13" fmla="*/ 1758497 h 3834728"/>
              <a:gd name="csX14" fmla="*/ 5765007 w 5765007"/>
              <a:gd name="csY14" fmla="*/ 2267968 h 3834728"/>
              <a:gd name="csX15" fmla="*/ 5765007 w 5765007"/>
              <a:gd name="csY15" fmla="*/ 2854133 h 3834728"/>
              <a:gd name="csX16" fmla="*/ 5765007 w 5765007"/>
              <a:gd name="csY16" fmla="*/ 3325257 h 3834728"/>
              <a:gd name="csX17" fmla="*/ 5765007 w 5765007"/>
              <a:gd name="csY17" fmla="*/ 3834728 h 3834728"/>
              <a:gd name="csX18" fmla="*/ 5130856 w 5765007"/>
              <a:gd name="csY18" fmla="*/ 3834728 h 3834728"/>
              <a:gd name="csX19" fmla="*/ 4669656 w 5765007"/>
              <a:gd name="csY19" fmla="*/ 3834728 h 3834728"/>
              <a:gd name="csX20" fmla="*/ 4093155 w 5765007"/>
              <a:gd name="csY20" fmla="*/ 3834728 h 3834728"/>
              <a:gd name="csX21" fmla="*/ 3631954 w 5765007"/>
              <a:gd name="csY21" fmla="*/ 3834728 h 3834728"/>
              <a:gd name="csX22" fmla="*/ 3228404 w 5765007"/>
              <a:gd name="csY22" fmla="*/ 3834728 h 3834728"/>
              <a:gd name="csX23" fmla="*/ 2709553 w 5765007"/>
              <a:gd name="csY23" fmla="*/ 3834728 h 3834728"/>
              <a:gd name="csX24" fmla="*/ 2190703 w 5765007"/>
              <a:gd name="csY24" fmla="*/ 3834728 h 3834728"/>
              <a:gd name="csX25" fmla="*/ 1614202 w 5765007"/>
              <a:gd name="csY25" fmla="*/ 3834728 h 3834728"/>
              <a:gd name="csX26" fmla="*/ 1153001 w 5765007"/>
              <a:gd name="csY26" fmla="*/ 3834728 h 3834728"/>
              <a:gd name="csX27" fmla="*/ 634151 w 5765007"/>
              <a:gd name="csY27" fmla="*/ 3834728 h 3834728"/>
              <a:gd name="csX28" fmla="*/ 0 w 5765007"/>
              <a:gd name="csY28" fmla="*/ 3834728 h 3834728"/>
              <a:gd name="csX29" fmla="*/ 0 w 5765007"/>
              <a:gd name="csY29" fmla="*/ 3325257 h 3834728"/>
              <a:gd name="csX30" fmla="*/ 0 w 5765007"/>
              <a:gd name="csY30" fmla="*/ 2854133 h 3834728"/>
              <a:gd name="csX31" fmla="*/ 0 w 5765007"/>
              <a:gd name="csY31" fmla="*/ 2421357 h 3834728"/>
              <a:gd name="csX32" fmla="*/ 0 w 5765007"/>
              <a:gd name="csY32" fmla="*/ 1911886 h 3834728"/>
              <a:gd name="csX33" fmla="*/ 0 w 5765007"/>
              <a:gd name="csY33" fmla="*/ 1440762 h 3834728"/>
              <a:gd name="csX34" fmla="*/ 0 w 5765007"/>
              <a:gd name="csY34" fmla="*/ 931291 h 3834728"/>
              <a:gd name="csX35" fmla="*/ 0 w 5765007"/>
              <a:gd name="csY35" fmla="*/ 0 h 38347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5765007" h="3834728" fill="none" extrusionOk="0">
                <a:moveTo>
                  <a:pt x="0" y="0"/>
                </a:moveTo>
                <a:cubicBezTo>
                  <a:pt x="286322" y="-53404"/>
                  <a:pt x="414050" y="35195"/>
                  <a:pt x="576501" y="0"/>
                </a:cubicBezTo>
                <a:cubicBezTo>
                  <a:pt x="738952" y="-35195"/>
                  <a:pt x="1001588" y="58463"/>
                  <a:pt x="1153001" y="0"/>
                </a:cubicBezTo>
                <a:cubicBezTo>
                  <a:pt x="1304414" y="-58463"/>
                  <a:pt x="1596718" y="43958"/>
                  <a:pt x="1844802" y="0"/>
                </a:cubicBezTo>
                <a:cubicBezTo>
                  <a:pt x="2092886" y="-43958"/>
                  <a:pt x="2245413" y="60967"/>
                  <a:pt x="2421303" y="0"/>
                </a:cubicBezTo>
                <a:cubicBezTo>
                  <a:pt x="2597193" y="-60967"/>
                  <a:pt x="2877890" y="69688"/>
                  <a:pt x="3055454" y="0"/>
                </a:cubicBezTo>
                <a:cubicBezTo>
                  <a:pt x="3233018" y="-69688"/>
                  <a:pt x="3411181" y="37338"/>
                  <a:pt x="3631954" y="0"/>
                </a:cubicBezTo>
                <a:cubicBezTo>
                  <a:pt x="3852727" y="-37338"/>
                  <a:pt x="3913345" y="36985"/>
                  <a:pt x="4035505" y="0"/>
                </a:cubicBezTo>
                <a:cubicBezTo>
                  <a:pt x="4157665" y="-36985"/>
                  <a:pt x="4437925" y="7589"/>
                  <a:pt x="4554356" y="0"/>
                </a:cubicBezTo>
                <a:cubicBezTo>
                  <a:pt x="4670787" y="-7589"/>
                  <a:pt x="4907472" y="64427"/>
                  <a:pt x="5130856" y="0"/>
                </a:cubicBezTo>
                <a:cubicBezTo>
                  <a:pt x="5354240" y="-64427"/>
                  <a:pt x="5473380" y="30289"/>
                  <a:pt x="5765007" y="0"/>
                </a:cubicBezTo>
                <a:cubicBezTo>
                  <a:pt x="5794578" y="191218"/>
                  <a:pt x="5720514" y="322761"/>
                  <a:pt x="5765007" y="509471"/>
                </a:cubicBezTo>
                <a:cubicBezTo>
                  <a:pt x="5809500" y="696181"/>
                  <a:pt x="5728839" y="950405"/>
                  <a:pt x="5765007" y="1133984"/>
                </a:cubicBezTo>
                <a:cubicBezTo>
                  <a:pt x="5801175" y="1317563"/>
                  <a:pt x="5718656" y="1477250"/>
                  <a:pt x="5765007" y="1758497"/>
                </a:cubicBezTo>
                <a:cubicBezTo>
                  <a:pt x="5811358" y="2039744"/>
                  <a:pt x="5711776" y="2089129"/>
                  <a:pt x="5765007" y="2267968"/>
                </a:cubicBezTo>
                <a:cubicBezTo>
                  <a:pt x="5818238" y="2446807"/>
                  <a:pt x="5698169" y="2733945"/>
                  <a:pt x="5765007" y="2854133"/>
                </a:cubicBezTo>
                <a:cubicBezTo>
                  <a:pt x="5831845" y="2974322"/>
                  <a:pt x="5739639" y="3124629"/>
                  <a:pt x="5765007" y="3325257"/>
                </a:cubicBezTo>
                <a:cubicBezTo>
                  <a:pt x="5790375" y="3525885"/>
                  <a:pt x="5715525" y="3615334"/>
                  <a:pt x="5765007" y="3834728"/>
                </a:cubicBezTo>
                <a:cubicBezTo>
                  <a:pt x="5576287" y="3907447"/>
                  <a:pt x="5300827" y="3760711"/>
                  <a:pt x="5130856" y="3834728"/>
                </a:cubicBezTo>
                <a:cubicBezTo>
                  <a:pt x="4960885" y="3908745"/>
                  <a:pt x="4836337" y="3829114"/>
                  <a:pt x="4669656" y="3834728"/>
                </a:cubicBezTo>
                <a:cubicBezTo>
                  <a:pt x="4502975" y="3840342"/>
                  <a:pt x="4305189" y="3828515"/>
                  <a:pt x="4093155" y="3834728"/>
                </a:cubicBezTo>
                <a:cubicBezTo>
                  <a:pt x="3881121" y="3840941"/>
                  <a:pt x="3758047" y="3828909"/>
                  <a:pt x="3631954" y="3834728"/>
                </a:cubicBezTo>
                <a:cubicBezTo>
                  <a:pt x="3505861" y="3840547"/>
                  <a:pt x="3324724" y="3801994"/>
                  <a:pt x="3228404" y="3834728"/>
                </a:cubicBezTo>
                <a:cubicBezTo>
                  <a:pt x="3132084" y="3867462"/>
                  <a:pt x="2822459" y="3774671"/>
                  <a:pt x="2709553" y="3834728"/>
                </a:cubicBezTo>
                <a:cubicBezTo>
                  <a:pt x="2596647" y="3894785"/>
                  <a:pt x="2353675" y="3780484"/>
                  <a:pt x="2190703" y="3834728"/>
                </a:cubicBezTo>
                <a:cubicBezTo>
                  <a:pt x="2027731" y="3888972"/>
                  <a:pt x="1754346" y="3810583"/>
                  <a:pt x="1614202" y="3834728"/>
                </a:cubicBezTo>
                <a:cubicBezTo>
                  <a:pt x="1474058" y="3858873"/>
                  <a:pt x="1298587" y="3801792"/>
                  <a:pt x="1153001" y="3834728"/>
                </a:cubicBezTo>
                <a:cubicBezTo>
                  <a:pt x="1007415" y="3867664"/>
                  <a:pt x="831565" y="3793754"/>
                  <a:pt x="634151" y="3834728"/>
                </a:cubicBezTo>
                <a:cubicBezTo>
                  <a:pt x="436737" y="3875702"/>
                  <a:pt x="304425" y="3784424"/>
                  <a:pt x="0" y="3834728"/>
                </a:cubicBezTo>
                <a:cubicBezTo>
                  <a:pt x="-47305" y="3728449"/>
                  <a:pt x="19892" y="3448528"/>
                  <a:pt x="0" y="3325257"/>
                </a:cubicBezTo>
                <a:cubicBezTo>
                  <a:pt x="-19892" y="3201986"/>
                  <a:pt x="28596" y="3001110"/>
                  <a:pt x="0" y="2854133"/>
                </a:cubicBezTo>
                <a:cubicBezTo>
                  <a:pt x="-28596" y="2707156"/>
                  <a:pt x="28130" y="2536018"/>
                  <a:pt x="0" y="2421357"/>
                </a:cubicBezTo>
                <a:cubicBezTo>
                  <a:pt x="-28130" y="2306696"/>
                  <a:pt x="20785" y="2058332"/>
                  <a:pt x="0" y="1911886"/>
                </a:cubicBezTo>
                <a:cubicBezTo>
                  <a:pt x="-20785" y="1765440"/>
                  <a:pt x="3490" y="1623836"/>
                  <a:pt x="0" y="1440762"/>
                </a:cubicBezTo>
                <a:cubicBezTo>
                  <a:pt x="-3490" y="1257688"/>
                  <a:pt x="32408" y="1146979"/>
                  <a:pt x="0" y="931291"/>
                </a:cubicBezTo>
                <a:cubicBezTo>
                  <a:pt x="-32408" y="715603"/>
                  <a:pt x="59669" y="438119"/>
                  <a:pt x="0" y="0"/>
                </a:cubicBezTo>
                <a:close/>
              </a:path>
              <a:path w="5765007" h="3834728" stroke="0" extrusionOk="0">
                <a:moveTo>
                  <a:pt x="0" y="0"/>
                </a:moveTo>
                <a:cubicBezTo>
                  <a:pt x="216568" y="-34474"/>
                  <a:pt x="374293" y="7488"/>
                  <a:pt x="691801" y="0"/>
                </a:cubicBezTo>
                <a:cubicBezTo>
                  <a:pt x="1009309" y="-7488"/>
                  <a:pt x="951384" y="42479"/>
                  <a:pt x="1210651" y="0"/>
                </a:cubicBezTo>
                <a:cubicBezTo>
                  <a:pt x="1469918" y="-42479"/>
                  <a:pt x="1558272" y="48907"/>
                  <a:pt x="1787152" y="0"/>
                </a:cubicBezTo>
                <a:cubicBezTo>
                  <a:pt x="2016032" y="-48907"/>
                  <a:pt x="2025594" y="31416"/>
                  <a:pt x="2190703" y="0"/>
                </a:cubicBezTo>
                <a:cubicBezTo>
                  <a:pt x="2355812" y="-31416"/>
                  <a:pt x="2479968" y="18999"/>
                  <a:pt x="2594253" y="0"/>
                </a:cubicBezTo>
                <a:cubicBezTo>
                  <a:pt x="2708538" y="-18999"/>
                  <a:pt x="2901574" y="36356"/>
                  <a:pt x="2997804" y="0"/>
                </a:cubicBezTo>
                <a:cubicBezTo>
                  <a:pt x="3094034" y="-36356"/>
                  <a:pt x="3342159" y="52729"/>
                  <a:pt x="3516654" y="0"/>
                </a:cubicBezTo>
                <a:cubicBezTo>
                  <a:pt x="3691149" y="-52729"/>
                  <a:pt x="3966354" y="16039"/>
                  <a:pt x="4150805" y="0"/>
                </a:cubicBezTo>
                <a:cubicBezTo>
                  <a:pt x="4335256" y="-16039"/>
                  <a:pt x="4465719" y="10216"/>
                  <a:pt x="4669656" y="0"/>
                </a:cubicBezTo>
                <a:cubicBezTo>
                  <a:pt x="4873593" y="-10216"/>
                  <a:pt x="5010010" y="9384"/>
                  <a:pt x="5130856" y="0"/>
                </a:cubicBezTo>
                <a:cubicBezTo>
                  <a:pt x="5251702" y="-9384"/>
                  <a:pt x="5563498" y="24221"/>
                  <a:pt x="5765007" y="0"/>
                </a:cubicBezTo>
                <a:cubicBezTo>
                  <a:pt x="5790021" y="109304"/>
                  <a:pt x="5732122" y="241817"/>
                  <a:pt x="5765007" y="432776"/>
                </a:cubicBezTo>
                <a:cubicBezTo>
                  <a:pt x="5797892" y="623735"/>
                  <a:pt x="5746417" y="825064"/>
                  <a:pt x="5765007" y="1018942"/>
                </a:cubicBezTo>
                <a:cubicBezTo>
                  <a:pt x="5783597" y="1212820"/>
                  <a:pt x="5714315" y="1488084"/>
                  <a:pt x="5765007" y="1643455"/>
                </a:cubicBezTo>
                <a:cubicBezTo>
                  <a:pt x="5815699" y="1798826"/>
                  <a:pt x="5756391" y="1953213"/>
                  <a:pt x="5765007" y="2114579"/>
                </a:cubicBezTo>
                <a:cubicBezTo>
                  <a:pt x="5773623" y="2275945"/>
                  <a:pt x="5749334" y="2472248"/>
                  <a:pt x="5765007" y="2662397"/>
                </a:cubicBezTo>
                <a:cubicBezTo>
                  <a:pt x="5780680" y="2852546"/>
                  <a:pt x="5716871" y="2979643"/>
                  <a:pt x="5765007" y="3133521"/>
                </a:cubicBezTo>
                <a:cubicBezTo>
                  <a:pt x="5813143" y="3287399"/>
                  <a:pt x="5693811" y="3634326"/>
                  <a:pt x="5765007" y="3834728"/>
                </a:cubicBezTo>
                <a:cubicBezTo>
                  <a:pt x="5592249" y="3895139"/>
                  <a:pt x="5470906" y="3773697"/>
                  <a:pt x="5188506" y="3834728"/>
                </a:cubicBezTo>
                <a:cubicBezTo>
                  <a:pt x="4906106" y="3895759"/>
                  <a:pt x="4736402" y="3821360"/>
                  <a:pt x="4612006" y="3834728"/>
                </a:cubicBezTo>
                <a:cubicBezTo>
                  <a:pt x="4487610" y="3848096"/>
                  <a:pt x="4298432" y="3808328"/>
                  <a:pt x="4035505" y="3834728"/>
                </a:cubicBezTo>
                <a:cubicBezTo>
                  <a:pt x="3772578" y="3861128"/>
                  <a:pt x="3800459" y="3783072"/>
                  <a:pt x="3574304" y="3834728"/>
                </a:cubicBezTo>
                <a:cubicBezTo>
                  <a:pt x="3348149" y="3886384"/>
                  <a:pt x="3131717" y="3806831"/>
                  <a:pt x="2882503" y="3834728"/>
                </a:cubicBezTo>
                <a:cubicBezTo>
                  <a:pt x="2633289" y="3862625"/>
                  <a:pt x="2577139" y="3827841"/>
                  <a:pt x="2306003" y="3834728"/>
                </a:cubicBezTo>
                <a:cubicBezTo>
                  <a:pt x="2034867" y="3841615"/>
                  <a:pt x="1840639" y="3779267"/>
                  <a:pt x="1614202" y="3834728"/>
                </a:cubicBezTo>
                <a:cubicBezTo>
                  <a:pt x="1387765" y="3890189"/>
                  <a:pt x="1154382" y="3829500"/>
                  <a:pt x="1037701" y="3834728"/>
                </a:cubicBezTo>
                <a:cubicBezTo>
                  <a:pt x="921020" y="3839956"/>
                  <a:pt x="312362" y="3807842"/>
                  <a:pt x="0" y="3834728"/>
                </a:cubicBezTo>
                <a:cubicBezTo>
                  <a:pt x="-50607" y="3744141"/>
                  <a:pt x="28912" y="3611063"/>
                  <a:pt x="0" y="3401952"/>
                </a:cubicBezTo>
                <a:cubicBezTo>
                  <a:pt x="-28912" y="3192841"/>
                  <a:pt x="24179" y="3075399"/>
                  <a:pt x="0" y="2777439"/>
                </a:cubicBezTo>
                <a:cubicBezTo>
                  <a:pt x="-24179" y="2479479"/>
                  <a:pt x="41449" y="2430536"/>
                  <a:pt x="0" y="2229620"/>
                </a:cubicBezTo>
                <a:cubicBezTo>
                  <a:pt x="-41449" y="2028704"/>
                  <a:pt x="26636" y="1884235"/>
                  <a:pt x="0" y="1643455"/>
                </a:cubicBezTo>
                <a:cubicBezTo>
                  <a:pt x="-26636" y="1402675"/>
                  <a:pt x="43268" y="1355310"/>
                  <a:pt x="0" y="1210678"/>
                </a:cubicBezTo>
                <a:cubicBezTo>
                  <a:pt x="-43268" y="1066046"/>
                  <a:pt x="50596" y="907435"/>
                  <a:pt x="0" y="739555"/>
                </a:cubicBezTo>
                <a:cubicBezTo>
                  <a:pt x="-50596" y="571675"/>
                  <a:pt x="6110" y="346716"/>
                  <a:pt x="0" y="0"/>
                </a:cubicBezTo>
                <a:close/>
              </a:path>
            </a:pathLst>
          </a:custGeom>
          <a:ln>
            <a:solidFill>
              <a:schemeClr val="tx1"/>
            </a:solidFill>
          </a:ln>
        </p:spPr>
      </p:pic>
      <p:sp>
        <p:nvSpPr>
          <p:cNvPr id="3" name="TextBox 2">
            <a:extLst>
              <a:ext uri="{FF2B5EF4-FFF2-40B4-BE49-F238E27FC236}">
                <a16:creationId xmlns:a16="http://schemas.microsoft.com/office/drawing/2014/main" id="{C72BD6A9-5284-5213-1E46-262E5B8B635A}"/>
              </a:ext>
            </a:extLst>
          </p:cNvPr>
          <p:cNvSpPr txBox="1"/>
          <p:nvPr/>
        </p:nvSpPr>
        <p:spPr>
          <a:xfrm>
            <a:off x="423779" y="1980128"/>
            <a:ext cx="5253744" cy="569386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600"/>
              <a:t>Recommendations apply in many different places</a:t>
            </a:r>
          </a:p>
          <a:p>
            <a:pPr marL="285750" indent="-285750">
              <a:buFont typeface="Arial" panose="020B0604020202020204" pitchFamily="34" charset="0"/>
              <a:buChar char="•"/>
            </a:pPr>
            <a:endParaRPr lang="en-US" sz="2600"/>
          </a:p>
          <a:p>
            <a:pPr marL="285750" indent="-285750">
              <a:buFont typeface="Arial" panose="020B0604020202020204" pitchFamily="34" charset="0"/>
              <a:buChar char="•"/>
            </a:pPr>
            <a:r>
              <a:rPr lang="en-US" sz="2600"/>
              <a:t>More study/outreach to encourage adoption of these principles</a:t>
            </a:r>
          </a:p>
          <a:p>
            <a:pPr marL="285750" indent="-285750">
              <a:buFont typeface="Arial" panose="020B0604020202020204" pitchFamily="34" charset="0"/>
              <a:buChar char="•"/>
            </a:pPr>
            <a:endParaRPr lang="en-US" sz="2600"/>
          </a:p>
          <a:p>
            <a:pPr marL="285750" indent="-285750">
              <a:buFont typeface="Arial" panose="020B0604020202020204" pitchFamily="34" charset="0"/>
              <a:buChar char="•"/>
            </a:pPr>
            <a:r>
              <a:rPr lang="en-US" sz="2600"/>
              <a:t>Planning Board can refer to lighting guide during site plan and zoning reviews </a:t>
            </a:r>
            <a:r>
              <a:rPr lang="en-US" sz="2600">
                <a:sym typeface="Wingdings" panose="05000000000000000000" pitchFamily="2" charset="2"/>
              </a:rPr>
              <a:t> stay within maximum lighting characteristics</a:t>
            </a:r>
            <a:endParaRPr lang="en-US" sz="2600"/>
          </a:p>
          <a:p>
            <a:pPr marL="285750" indent="-285750">
              <a:buFont typeface="Arial" panose="020B0604020202020204" pitchFamily="34" charset="0"/>
              <a:buChar char="•"/>
            </a:pPr>
            <a:endParaRPr lang="en-US" sz="2600"/>
          </a:p>
          <a:p>
            <a:pPr marL="285750" indent="-285750">
              <a:buFont typeface="Arial" panose="020B0604020202020204" pitchFamily="34" charset="0"/>
              <a:buChar char="•"/>
            </a:pPr>
            <a:endParaRPr lang="en-US" sz="2600"/>
          </a:p>
          <a:p>
            <a:pPr marL="285750" indent="-285750">
              <a:buFont typeface="Arial" panose="020B0604020202020204" pitchFamily="34" charset="0"/>
              <a:buChar char="•"/>
            </a:pPr>
            <a:endParaRPr lang="en-US" sz="2600"/>
          </a:p>
        </p:txBody>
      </p:sp>
    </p:spTree>
    <p:extLst>
      <p:ext uri="{BB962C8B-B14F-4D97-AF65-F5344CB8AC3E}">
        <p14:creationId xmlns:p14="http://schemas.microsoft.com/office/powerpoint/2010/main" val="1042793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A503D-AC99-E8DF-4D40-B0B4C2C28198}"/>
              </a:ext>
            </a:extLst>
          </p:cNvPr>
          <p:cNvSpPr>
            <a:spLocks noGrp="1"/>
          </p:cNvSpPr>
          <p:nvPr>
            <p:ph type="title"/>
          </p:nvPr>
        </p:nvSpPr>
        <p:spPr/>
        <p:txBody>
          <a:bodyPr/>
          <a:lstStyle/>
          <a:p>
            <a:r>
              <a:rPr lang="en-US" b="1"/>
              <a:t>Conclusions</a:t>
            </a:r>
          </a:p>
        </p:txBody>
      </p:sp>
      <p:sp>
        <p:nvSpPr>
          <p:cNvPr id="3" name="Content Placeholder 2">
            <a:extLst>
              <a:ext uri="{FF2B5EF4-FFF2-40B4-BE49-F238E27FC236}">
                <a16:creationId xmlns:a16="http://schemas.microsoft.com/office/drawing/2014/main" id="{540702A3-EF1B-BB6B-3178-9C1B1C74FDB3}"/>
              </a:ext>
            </a:extLst>
          </p:cNvPr>
          <p:cNvSpPr>
            <a:spLocks noGrp="1"/>
          </p:cNvSpPr>
          <p:nvPr>
            <p:ph idx="1"/>
          </p:nvPr>
        </p:nvSpPr>
        <p:spPr>
          <a:xfrm>
            <a:off x="838200" y="1702057"/>
            <a:ext cx="6201033" cy="4341041"/>
          </a:xfrm>
        </p:spPr>
        <p:txBody>
          <a:bodyPr vert="horz" lIns="91440" tIns="45720" rIns="91440" bIns="45720" rtlCol="0" anchor="t">
            <a:normAutofit fontScale="92500" lnSpcReduction="10000"/>
          </a:bodyPr>
          <a:lstStyle/>
          <a:p>
            <a:pPr marL="0" indent="0">
              <a:buNone/>
            </a:pPr>
            <a:r>
              <a:rPr lang="en-US" sz="2600"/>
              <a:t>Research indicates that </a:t>
            </a:r>
            <a:r>
              <a:rPr lang="en-US" sz="2600" b="1" u="sng"/>
              <a:t>nature friendliness and human safety can work in harmony </a:t>
            </a:r>
            <a:r>
              <a:rPr lang="en-US" sz="2600"/>
              <a:t>when making lighting decisions.</a:t>
            </a:r>
            <a:endParaRPr lang="en-US"/>
          </a:p>
          <a:p>
            <a:pPr marL="0" indent="0">
              <a:buNone/>
            </a:pPr>
            <a:endParaRPr lang="en-US" sz="2600"/>
          </a:p>
          <a:p>
            <a:pPr marL="0" indent="0">
              <a:buNone/>
            </a:pPr>
            <a:r>
              <a:rPr lang="en-US"/>
              <a:t>Artificial/natural lighting and the value it provides us is often taken for granted in society</a:t>
            </a:r>
          </a:p>
          <a:p>
            <a:pPr marL="0" indent="0">
              <a:buNone/>
            </a:pPr>
            <a:endParaRPr lang="en-US"/>
          </a:p>
          <a:p>
            <a:pPr marL="0" indent="0">
              <a:buNone/>
            </a:pPr>
            <a:r>
              <a:rPr lang="en-US"/>
              <a:t>Getting our research into as many hands and in front of as many eyes as possible will be pivotal to its sustainability impact </a:t>
            </a:r>
          </a:p>
          <a:p>
            <a:pPr marL="0" indent="0">
              <a:buNone/>
            </a:pPr>
            <a:endParaRPr lang="en-US"/>
          </a:p>
          <a:p>
            <a:pPr marL="0" indent="0">
              <a:buNone/>
            </a:pPr>
            <a:endParaRPr lang="en-US"/>
          </a:p>
          <a:p>
            <a:pPr marL="0" indent="0">
              <a:buNone/>
            </a:pPr>
            <a:endParaRPr lang="en-US"/>
          </a:p>
          <a:p>
            <a:pPr marL="0" indent="0">
              <a:buNone/>
            </a:pPr>
            <a:endParaRPr lang="en-US">
              <a:highlight>
                <a:srgbClr val="800080"/>
              </a:highlight>
            </a:endParaRPr>
          </a:p>
          <a:p>
            <a:pPr marL="0" indent="0">
              <a:buNone/>
            </a:pPr>
            <a:endParaRPr lang="en-US"/>
          </a:p>
          <a:p>
            <a:pPr marL="0" indent="0">
              <a:buNone/>
            </a:pPr>
            <a:endParaRPr lang="en-US"/>
          </a:p>
          <a:p>
            <a:pPr marL="0" indent="0">
              <a:buNone/>
            </a:pPr>
            <a:endParaRPr lang="en-US"/>
          </a:p>
        </p:txBody>
      </p:sp>
      <p:pic>
        <p:nvPicPr>
          <p:cNvPr id="4" name="Picture 3" descr="A street with a sign and buildings at night&#10;&#10;AI-generated content may be incorrect.">
            <a:extLst>
              <a:ext uri="{FF2B5EF4-FFF2-40B4-BE49-F238E27FC236}">
                <a16:creationId xmlns:a16="http://schemas.microsoft.com/office/drawing/2014/main" id="{BB4D98EA-CA1B-0CCD-CB2B-2BD831A91DCA}"/>
              </a:ext>
            </a:extLst>
          </p:cNvPr>
          <p:cNvPicPr>
            <a:picLocks noChangeAspect="1"/>
          </p:cNvPicPr>
          <p:nvPr/>
        </p:nvPicPr>
        <p:blipFill>
          <a:blip r:embed="rId3"/>
          <a:stretch>
            <a:fillRect/>
          </a:stretch>
        </p:blipFill>
        <p:spPr>
          <a:xfrm>
            <a:off x="8160576" y="1616757"/>
            <a:ext cx="3193224" cy="4321480"/>
          </a:xfrm>
          <a:prstGeom prst="rect">
            <a:avLst/>
          </a:prstGeom>
        </p:spPr>
      </p:pic>
    </p:spTree>
    <p:extLst>
      <p:ext uri="{BB962C8B-B14F-4D97-AF65-F5344CB8AC3E}">
        <p14:creationId xmlns:p14="http://schemas.microsoft.com/office/powerpoint/2010/main" val="648680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1EC2B-635C-5566-E418-BCA9D4549474}"/>
              </a:ext>
            </a:extLst>
          </p:cNvPr>
          <p:cNvSpPr>
            <a:spLocks noGrp="1"/>
          </p:cNvSpPr>
          <p:nvPr>
            <p:ph type="title"/>
          </p:nvPr>
        </p:nvSpPr>
        <p:spPr/>
        <p:txBody>
          <a:bodyPr>
            <a:normAutofit/>
          </a:bodyPr>
          <a:lstStyle/>
          <a:p>
            <a:pPr algn="ctr"/>
            <a:r>
              <a:rPr lang="en-US" sz="5400" b="1"/>
              <a:t>Acknowledgements</a:t>
            </a:r>
          </a:p>
        </p:txBody>
      </p:sp>
      <p:sp>
        <p:nvSpPr>
          <p:cNvPr id="3" name="Content Placeholder 2">
            <a:extLst>
              <a:ext uri="{FF2B5EF4-FFF2-40B4-BE49-F238E27FC236}">
                <a16:creationId xmlns:a16="http://schemas.microsoft.com/office/drawing/2014/main" id="{21D0C733-CB62-F1AA-F17F-8426C4A06857}"/>
              </a:ext>
            </a:extLst>
          </p:cNvPr>
          <p:cNvSpPr>
            <a:spLocks noGrp="1"/>
          </p:cNvSpPr>
          <p:nvPr>
            <p:ph idx="1"/>
          </p:nvPr>
        </p:nvSpPr>
        <p:spPr/>
        <p:txBody>
          <a:bodyPr vert="horz" lIns="91440" tIns="45720" rIns="91440" bIns="45720" rtlCol="0" anchor="t">
            <a:normAutofit fontScale="92500"/>
          </a:bodyPr>
          <a:lstStyle/>
          <a:p>
            <a:r>
              <a:rPr lang="en-US" sz="2600" b="1"/>
              <a:t>Paul Rasmussen </a:t>
            </a:r>
            <a:r>
              <a:rPr lang="en-US" sz="2600"/>
              <a:t>for proposing this project, supporting us through weekly meetings and sharing his meaningful insight into lighting techniques </a:t>
            </a:r>
          </a:p>
          <a:p>
            <a:endParaRPr lang="en-US" sz="2600"/>
          </a:p>
          <a:p>
            <a:r>
              <a:rPr lang="en-US" sz="2600" b="1"/>
              <a:t>Samuel Hewitt </a:t>
            </a:r>
            <a:r>
              <a:rPr lang="en-US" sz="2600"/>
              <a:t>for taking the time to answer our questions regarding the town’s decision for lighting strategies</a:t>
            </a:r>
          </a:p>
          <a:p>
            <a:endParaRPr lang="en-US" sz="2600"/>
          </a:p>
          <a:p>
            <a:r>
              <a:rPr lang="en-US" sz="2600" b="1"/>
              <a:t>Todd Selig </a:t>
            </a:r>
            <a:r>
              <a:rPr lang="en-US" sz="2600"/>
              <a:t>for reviewing our lighting guide draft and providing feedback</a:t>
            </a:r>
          </a:p>
          <a:p>
            <a:endParaRPr lang="en-US" sz="2600"/>
          </a:p>
          <a:p>
            <a:r>
              <a:rPr lang="en-US" sz="2600" b="1"/>
              <a:t>Durham Planning Board </a:t>
            </a:r>
            <a:r>
              <a:rPr lang="en-US" sz="2600"/>
              <a:t>for welcoming us and listening to this presentation</a:t>
            </a:r>
            <a:endParaRPr lang="en-US"/>
          </a:p>
        </p:txBody>
      </p:sp>
    </p:spTree>
    <p:extLst>
      <p:ext uri="{BB962C8B-B14F-4D97-AF65-F5344CB8AC3E}">
        <p14:creationId xmlns:p14="http://schemas.microsoft.com/office/powerpoint/2010/main" val="2667674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107CA9-BCEB-2E0F-A481-4CE31A90EBC7}"/>
              </a:ext>
            </a:extLst>
          </p:cNvPr>
          <p:cNvSpPr>
            <a:spLocks noGrp="1"/>
          </p:cNvSpPr>
          <p:nvPr>
            <p:ph type="title"/>
          </p:nvPr>
        </p:nvSpPr>
        <p:spPr>
          <a:xfrm>
            <a:off x="838200" y="365125"/>
            <a:ext cx="10515600" cy="1860400"/>
          </a:xfrm>
        </p:spPr>
        <p:txBody>
          <a:bodyPr vert="horz" lIns="91440" tIns="45720" rIns="91440" bIns="45720" rtlCol="0" anchor="ctr">
            <a:normAutofit/>
          </a:bodyPr>
          <a:lstStyle/>
          <a:p>
            <a:r>
              <a:rPr lang="en-US" sz="5200" kern="1200">
                <a:solidFill>
                  <a:schemeClr val="tx1"/>
                </a:solidFill>
                <a:latin typeface="+mj-lt"/>
                <a:ea typeface="+mj-ea"/>
                <a:cs typeface="+mj-cs"/>
              </a:rPr>
              <a:t>Thank you for listening!</a:t>
            </a:r>
          </a:p>
        </p:txBody>
      </p:sp>
      <p:pic>
        <p:nvPicPr>
          <p:cNvPr id="4" name="Content Placeholder 3" descr="Light Pollution [Visuals + Video] – ecogreenlove">
            <a:extLst>
              <a:ext uri="{FF2B5EF4-FFF2-40B4-BE49-F238E27FC236}">
                <a16:creationId xmlns:a16="http://schemas.microsoft.com/office/drawing/2014/main" id="{3A93FF08-98F6-D53D-1A25-F7329A30FE37}"/>
              </a:ext>
            </a:extLst>
          </p:cNvPr>
          <p:cNvPicPr>
            <a:picLocks noGrp="1" noChangeAspect="1"/>
          </p:cNvPicPr>
          <p:nvPr>
            <p:ph idx="1"/>
          </p:nvPr>
        </p:nvPicPr>
        <p:blipFill>
          <a:blip r:embed="rId3"/>
          <a:stretch>
            <a:fillRect/>
          </a:stretch>
        </p:blipFill>
        <p:spPr>
          <a:xfrm>
            <a:off x="6182505" y="2389481"/>
            <a:ext cx="5828261" cy="3890364"/>
          </a:xfrm>
          <a:prstGeom prst="rect">
            <a:avLst/>
          </a:prstGeom>
        </p:spPr>
      </p:pic>
      <p:sp>
        <p:nvSpPr>
          <p:cNvPr id="3" name="TextBox 2">
            <a:extLst>
              <a:ext uri="{FF2B5EF4-FFF2-40B4-BE49-F238E27FC236}">
                <a16:creationId xmlns:a16="http://schemas.microsoft.com/office/drawing/2014/main" id="{3BDBEC8C-64E4-EDF2-B293-04788EDD85F2}"/>
              </a:ext>
            </a:extLst>
          </p:cNvPr>
          <p:cNvSpPr txBox="1"/>
          <p:nvPr/>
        </p:nvSpPr>
        <p:spPr>
          <a:xfrm>
            <a:off x="6526644" y="6417476"/>
            <a:ext cx="5342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mn-lt"/>
                <a:cs typeface="+mn-lt"/>
                <a:hlinkClick r:id="rId4">
                  <a:extLst>
                    <a:ext uri="{A12FA001-AC4F-418D-AE19-62706E023703}">
                      <ahyp:hlinkClr xmlns:ahyp="http://schemas.microsoft.com/office/drawing/2018/hyperlinkcolor" val="tx"/>
                    </a:ext>
                  </a:extLst>
                </a:hlinkClick>
              </a:rPr>
              <a:t>Source: Light Pollution Harms Wildlife Light Is Energy: Estimating The Impact</a:t>
            </a:r>
            <a:endParaRPr lang="en-US" sz="1200">
              <a:hlinkClick r:id="rId4">
                <a:extLst>
                  <a:ext uri="{A12FA001-AC4F-418D-AE19-62706E023703}">
                    <ahyp:hlinkClr xmlns:ahyp="http://schemas.microsoft.com/office/drawing/2018/hyperlinkcolor" val="tx"/>
                  </a:ext>
                </a:extLst>
              </a:hlinkClick>
            </a:endParaRPr>
          </a:p>
        </p:txBody>
      </p:sp>
      <p:sp>
        <p:nvSpPr>
          <p:cNvPr id="5" name="TextBox 4">
            <a:extLst>
              <a:ext uri="{FF2B5EF4-FFF2-40B4-BE49-F238E27FC236}">
                <a16:creationId xmlns:a16="http://schemas.microsoft.com/office/drawing/2014/main" id="{90797A41-C5EC-7BDE-2642-F8AD353A2965}"/>
              </a:ext>
            </a:extLst>
          </p:cNvPr>
          <p:cNvSpPr txBox="1"/>
          <p:nvPr/>
        </p:nvSpPr>
        <p:spPr>
          <a:xfrm>
            <a:off x="608344" y="6402979"/>
            <a:ext cx="48830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mn-lt"/>
                <a:cs typeface="+mn-lt"/>
                <a:hlinkClick r:id="rId5">
                  <a:extLst>
                    <a:ext uri="{A12FA001-AC4F-418D-AE19-62706E023703}">
                      <ahyp:hlinkClr xmlns:ahyp="http://schemas.microsoft.com/office/drawing/2018/hyperlinkcolor" val="tx"/>
                    </a:ext>
                  </a:extLst>
                </a:hlinkClick>
              </a:rPr>
              <a:t>Source: Blog: Tips on Observing the Night Sky - TRACKS Youth Program</a:t>
            </a:r>
            <a:endParaRPr lang="en-US" sz="1200">
              <a:hlinkClick r:id="rId5">
                <a:extLst>
                  <a:ext uri="{A12FA001-AC4F-418D-AE19-62706E023703}">
                    <ahyp:hlinkClr xmlns:ahyp="http://schemas.microsoft.com/office/drawing/2018/hyperlinkcolor" val="tx"/>
                  </a:ext>
                </a:extLst>
              </a:hlinkClick>
            </a:endParaRPr>
          </a:p>
        </p:txBody>
      </p:sp>
      <p:pic>
        <p:nvPicPr>
          <p:cNvPr id="7" name="Picture 6" descr="Blog: Tips on Observing the Night Sky - TRACKS Youth Program">
            <a:extLst>
              <a:ext uri="{FF2B5EF4-FFF2-40B4-BE49-F238E27FC236}">
                <a16:creationId xmlns:a16="http://schemas.microsoft.com/office/drawing/2014/main" id="{EBB4AA65-831D-D6DB-4B4C-A2BE0F5E3DD4}"/>
              </a:ext>
            </a:extLst>
          </p:cNvPr>
          <p:cNvPicPr>
            <a:picLocks noChangeAspect="1"/>
          </p:cNvPicPr>
          <p:nvPr/>
        </p:nvPicPr>
        <p:blipFill>
          <a:blip r:embed="rId6"/>
          <a:stretch>
            <a:fillRect/>
          </a:stretch>
        </p:blipFill>
        <p:spPr>
          <a:xfrm>
            <a:off x="260959" y="2464888"/>
            <a:ext cx="5574083" cy="3744500"/>
          </a:xfrm>
          <a:prstGeom prst="rect">
            <a:avLst/>
          </a:prstGeom>
        </p:spPr>
      </p:pic>
    </p:spTree>
    <p:extLst>
      <p:ext uri="{BB962C8B-B14F-4D97-AF65-F5344CB8AC3E}">
        <p14:creationId xmlns:p14="http://schemas.microsoft.com/office/powerpoint/2010/main" val="1858188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BB0FA-8B48-4151-157B-9F7D1B486ECC}"/>
              </a:ext>
            </a:extLst>
          </p:cNvPr>
          <p:cNvSpPr>
            <a:spLocks noGrp="1"/>
          </p:cNvSpPr>
          <p:nvPr>
            <p:ph type="title"/>
          </p:nvPr>
        </p:nvSpPr>
        <p:spPr/>
        <p:txBody>
          <a:bodyPr/>
          <a:lstStyle/>
          <a:p>
            <a:r>
              <a:rPr lang="en-US" b="1"/>
              <a:t>Light Pollution Impacts</a:t>
            </a:r>
          </a:p>
        </p:txBody>
      </p:sp>
      <p:sp>
        <p:nvSpPr>
          <p:cNvPr id="3" name="Content Placeholder 2">
            <a:extLst>
              <a:ext uri="{FF2B5EF4-FFF2-40B4-BE49-F238E27FC236}">
                <a16:creationId xmlns:a16="http://schemas.microsoft.com/office/drawing/2014/main" id="{5BC7872E-03E8-10E4-0F41-15688AD2F38E}"/>
              </a:ext>
            </a:extLst>
          </p:cNvPr>
          <p:cNvSpPr>
            <a:spLocks noGrp="1"/>
          </p:cNvSpPr>
          <p:nvPr>
            <p:ph idx="1"/>
          </p:nvPr>
        </p:nvSpPr>
        <p:spPr>
          <a:xfrm>
            <a:off x="484809" y="1500780"/>
            <a:ext cx="6023822" cy="5134383"/>
          </a:xfrm>
        </p:spPr>
        <p:txBody>
          <a:bodyPr vert="horz" lIns="91440" tIns="45720" rIns="91440" bIns="45720" rtlCol="0" anchor="t">
            <a:noAutofit/>
          </a:bodyPr>
          <a:lstStyle/>
          <a:p>
            <a:pPr marL="0" indent="0">
              <a:buNone/>
            </a:pPr>
            <a:r>
              <a:rPr lang="en-US" sz="2400" b="1"/>
              <a:t>Wildlife:</a:t>
            </a:r>
            <a:endParaRPr lang="en-US" sz="2400"/>
          </a:p>
          <a:p>
            <a:r>
              <a:rPr lang="en-US" sz="2400"/>
              <a:t>Excessive and poorly directed lighting disrupts natural patterns of migration, feeding, and sleep </a:t>
            </a:r>
            <a:r>
              <a:rPr lang="en-US" sz="2400">
                <a:latin typeface="Wingdings"/>
                <a:sym typeface="Wingdings"/>
              </a:rPr>
              <a:t>à</a:t>
            </a:r>
            <a:r>
              <a:rPr lang="en-US" sz="2400"/>
              <a:t> leading to death among animals </a:t>
            </a:r>
          </a:p>
          <a:p>
            <a:pPr marL="0" indent="0">
              <a:buNone/>
            </a:pPr>
            <a:r>
              <a:rPr lang="en-US" sz="2400" b="1"/>
              <a:t>Humans:</a:t>
            </a:r>
            <a:endParaRPr lang="en-US" sz="2400"/>
          </a:p>
          <a:p>
            <a:r>
              <a:rPr lang="en-US" sz="2400"/>
              <a:t>Eye and sleep health is harmed by intense light, especially whitish-blue colors in the evening</a:t>
            </a:r>
          </a:p>
          <a:p>
            <a:pPr marL="0" indent="0">
              <a:buNone/>
            </a:pPr>
            <a:r>
              <a:rPr lang="en-US" sz="2400" b="1"/>
              <a:t>Sky Visibility:</a:t>
            </a:r>
            <a:endParaRPr lang="en-US" sz="2400"/>
          </a:p>
          <a:p>
            <a:r>
              <a:rPr lang="en-US" sz="2400"/>
              <a:t>Light pollution produces skyglow; limits observation of stars and degrades rural character of this town</a:t>
            </a:r>
          </a:p>
          <a:p>
            <a:endParaRPr lang="en-US"/>
          </a:p>
        </p:txBody>
      </p:sp>
      <p:pic>
        <p:nvPicPr>
          <p:cNvPr id="4" name="Picture 3">
            <a:extLst>
              <a:ext uri="{FF2B5EF4-FFF2-40B4-BE49-F238E27FC236}">
                <a16:creationId xmlns:a16="http://schemas.microsoft.com/office/drawing/2014/main" id="{BFCBA64E-B12F-71B9-2CAD-7B6ADA1347EC}"/>
              </a:ext>
            </a:extLst>
          </p:cNvPr>
          <p:cNvPicPr>
            <a:picLocks noChangeAspect="1"/>
          </p:cNvPicPr>
          <p:nvPr/>
        </p:nvPicPr>
        <p:blipFill>
          <a:blip r:embed="rId3"/>
          <a:stretch>
            <a:fillRect/>
          </a:stretch>
        </p:blipFill>
        <p:spPr>
          <a:xfrm>
            <a:off x="6854585" y="813090"/>
            <a:ext cx="4866377" cy="2813470"/>
          </a:xfrm>
          <a:prstGeom prst="rect">
            <a:avLst/>
          </a:prstGeom>
        </p:spPr>
      </p:pic>
      <p:pic>
        <p:nvPicPr>
          <p:cNvPr id="5" name="Picture 4" descr="Two light on a wall&#10;&#10;AI-generated content may be incorrect.">
            <a:extLst>
              <a:ext uri="{FF2B5EF4-FFF2-40B4-BE49-F238E27FC236}">
                <a16:creationId xmlns:a16="http://schemas.microsoft.com/office/drawing/2014/main" id="{4C473E5E-F9EB-DADA-D2FC-E6712747F5E2}"/>
              </a:ext>
            </a:extLst>
          </p:cNvPr>
          <p:cNvPicPr>
            <a:picLocks noChangeAspect="1"/>
          </p:cNvPicPr>
          <p:nvPr/>
        </p:nvPicPr>
        <p:blipFill>
          <a:blip r:embed="rId4"/>
          <a:stretch>
            <a:fillRect/>
          </a:stretch>
        </p:blipFill>
        <p:spPr>
          <a:xfrm>
            <a:off x="6858483" y="3915109"/>
            <a:ext cx="4868083" cy="2457934"/>
          </a:xfrm>
          <a:prstGeom prst="rect">
            <a:avLst/>
          </a:prstGeom>
        </p:spPr>
      </p:pic>
      <p:sp>
        <p:nvSpPr>
          <p:cNvPr id="6" name="TextBox 5">
            <a:extLst>
              <a:ext uri="{FF2B5EF4-FFF2-40B4-BE49-F238E27FC236}">
                <a16:creationId xmlns:a16="http://schemas.microsoft.com/office/drawing/2014/main" id="{F9043C83-DBBD-ABD0-BDFA-582D7C9F31F6}"/>
              </a:ext>
            </a:extLst>
          </p:cNvPr>
          <p:cNvSpPr txBox="1"/>
          <p:nvPr/>
        </p:nvSpPr>
        <p:spPr>
          <a:xfrm>
            <a:off x="6860876" y="6490796"/>
            <a:ext cx="4883061" cy="28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mn-lt"/>
                <a:cs typeface="+mn-lt"/>
                <a:hlinkClick r:id="rId5">
                  <a:extLst>
                    <a:ext uri="{A12FA001-AC4F-418D-AE19-62706E023703}">
                      <ahyp:hlinkClr xmlns:ahyp="http://schemas.microsoft.com/office/drawing/2018/hyperlinkcolor" val="tx"/>
                    </a:ext>
                  </a:extLst>
                </a:hlinkClick>
              </a:rPr>
              <a:t>Source: Warm White Vs Cool White Lights | Know The Actual Difference</a:t>
            </a:r>
            <a:endParaRPr lang="en-US" sz="1200">
              <a:ea typeface="+mn-lt"/>
              <a:cs typeface="+mn-lt"/>
            </a:endParaRPr>
          </a:p>
        </p:txBody>
      </p:sp>
    </p:spTree>
    <p:extLst>
      <p:ext uri="{BB962C8B-B14F-4D97-AF65-F5344CB8AC3E}">
        <p14:creationId xmlns:p14="http://schemas.microsoft.com/office/powerpoint/2010/main" val="2979174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A0A3-A737-344E-3C16-2EF391FF07A3}"/>
              </a:ext>
            </a:extLst>
          </p:cNvPr>
          <p:cNvSpPr>
            <a:spLocks noGrp="1"/>
          </p:cNvSpPr>
          <p:nvPr>
            <p:ph type="title"/>
          </p:nvPr>
        </p:nvSpPr>
        <p:spPr/>
        <p:txBody>
          <a:bodyPr/>
          <a:lstStyle/>
          <a:p>
            <a:r>
              <a:rPr lang="en-US" b="1"/>
              <a:t>Purpose/Approach</a:t>
            </a:r>
          </a:p>
        </p:txBody>
      </p:sp>
      <p:sp>
        <p:nvSpPr>
          <p:cNvPr id="3" name="Content Placeholder 2">
            <a:extLst>
              <a:ext uri="{FF2B5EF4-FFF2-40B4-BE49-F238E27FC236}">
                <a16:creationId xmlns:a16="http://schemas.microsoft.com/office/drawing/2014/main" id="{4D8368C1-F6B6-F27E-3ACA-56D6AA326541}"/>
              </a:ext>
            </a:extLst>
          </p:cNvPr>
          <p:cNvSpPr>
            <a:spLocks noGrp="1"/>
          </p:cNvSpPr>
          <p:nvPr>
            <p:ph idx="1"/>
          </p:nvPr>
        </p:nvSpPr>
        <p:spPr>
          <a:xfrm>
            <a:off x="836738" y="1689236"/>
            <a:ext cx="3763848" cy="4778270"/>
          </a:xfrm>
        </p:spPr>
        <p:txBody>
          <a:bodyPr vert="horz" lIns="91440" tIns="45720" rIns="91440" bIns="45720" rtlCol="0" anchor="t">
            <a:noAutofit/>
          </a:bodyPr>
          <a:lstStyle/>
          <a:p>
            <a:r>
              <a:rPr lang="en-US" sz="2600" b="1">
                <a:solidFill>
                  <a:srgbClr val="FFFFFF"/>
                </a:solidFill>
              </a:rPr>
              <a:t>Main Goal:</a:t>
            </a:r>
            <a:r>
              <a:rPr lang="en-US" sz="2600">
                <a:solidFill>
                  <a:srgbClr val="FFFFFF"/>
                </a:solidFill>
              </a:rPr>
              <a:t> Create Lighting Guide </a:t>
            </a:r>
          </a:p>
          <a:p>
            <a:r>
              <a:rPr lang="en-US" sz="2600">
                <a:solidFill>
                  <a:srgbClr val="FFFFFF"/>
                </a:solidFill>
              </a:rPr>
              <a:t>Compile information/research on nature friendly lighting solutions that maintain human safety</a:t>
            </a:r>
          </a:p>
          <a:p>
            <a:r>
              <a:rPr lang="en-US" sz="2600">
                <a:solidFill>
                  <a:srgbClr val="FFFFFF"/>
                </a:solidFill>
              </a:rPr>
              <a:t>Propose draft for town regulations to better match project research findings </a:t>
            </a:r>
            <a:endParaRPr lang="en-US" sz="2600"/>
          </a:p>
        </p:txBody>
      </p:sp>
      <p:grpSp>
        <p:nvGrpSpPr>
          <p:cNvPr id="11" name="Group 10">
            <a:extLst>
              <a:ext uri="{FF2B5EF4-FFF2-40B4-BE49-F238E27FC236}">
                <a16:creationId xmlns:a16="http://schemas.microsoft.com/office/drawing/2014/main" id="{019DFE2E-4FCF-AB84-BB85-D54A820D7E48}"/>
              </a:ext>
            </a:extLst>
          </p:cNvPr>
          <p:cNvGrpSpPr/>
          <p:nvPr/>
        </p:nvGrpSpPr>
        <p:grpSpPr>
          <a:xfrm>
            <a:off x="4892660" y="1688099"/>
            <a:ext cx="3017008" cy="4312304"/>
            <a:chOff x="6100686" y="-4298660"/>
            <a:chExt cx="4324327" cy="6546881"/>
          </a:xfrm>
        </p:grpSpPr>
        <p:pic>
          <p:nvPicPr>
            <p:cNvPr id="5" name="Picture 4" descr="Sustainable Development Goals (SDG 3) | United Nations Western Europe">
              <a:extLst>
                <a:ext uri="{FF2B5EF4-FFF2-40B4-BE49-F238E27FC236}">
                  <a16:creationId xmlns:a16="http://schemas.microsoft.com/office/drawing/2014/main" id="{80E51779-5C5D-73BE-6B8A-1036377FFF4E}"/>
                </a:ext>
              </a:extLst>
            </p:cNvPr>
            <p:cNvPicPr>
              <a:picLocks noChangeAspect="1"/>
            </p:cNvPicPr>
            <p:nvPr/>
          </p:nvPicPr>
          <p:blipFill>
            <a:blip r:embed="rId3"/>
            <a:stretch>
              <a:fillRect/>
            </a:stretch>
          </p:blipFill>
          <p:spPr>
            <a:xfrm>
              <a:off x="6102505" y="-4283026"/>
              <a:ext cx="2148358" cy="2289931"/>
            </a:xfrm>
            <a:prstGeom prst="rect">
              <a:avLst/>
            </a:prstGeom>
          </p:spPr>
        </p:pic>
        <p:pic>
          <p:nvPicPr>
            <p:cNvPr id="6" name="Picture 5" descr="SDG 11: Sustainable Cities and Communities">
              <a:extLst>
                <a:ext uri="{FF2B5EF4-FFF2-40B4-BE49-F238E27FC236}">
                  <a16:creationId xmlns:a16="http://schemas.microsoft.com/office/drawing/2014/main" id="{BB2E8EBD-6977-BF07-12ED-57FDC5260D21}"/>
                </a:ext>
              </a:extLst>
            </p:cNvPr>
            <p:cNvPicPr>
              <a:picLocks noChangeAspect="1"/>
            </p:cNvPicPr>
            <p:nvPr/>
          </p:nvPicPr>
          <p:blipFill>
            <a:blip r:embed="rId4"/>
            <a:stretch>
              <a:fillRect/>
            </a:stretch>
          </p:blipFill>
          <p:spPr>
            <a:xfrm>
              <a:off x="8260775" y="-4298660"/>
              <a:ext cx="2158716" cy="2207103"/>
            </a:xfrm>
            <a:prstGeom prst="rect">
              <a:avLst/>
            </a:prstGeom>
          </p:spPr>
        </p:pic>
        <p:pic>
          <p:nvPicPr>
            <p:cNvPr id="7" name="Picture 6">
              <a:extLst>
                <a:ext uri="{FF2B5EF4-FFF2-40B4-BE49-F238E27FC236}">
                  <a16:creationId xmlns:a16="http://schemas.microsoft.com/office/drawing/2014/main" id="{060DED41-8283-8EBB-F47D-61D3C270B003}"/>
                </a:ext>
              </a:extLst>
            </p:cNvPr>
            <p:cNvPicPr>
              <a:picLocks noChangeAspect="1"/>
            </p:cNvPicPr>
            <p:nvPr/>
          </p:nvPicPr>
          <p:blipFill>
            <a:blip r:embed="rId5"/>
            <a:stretch>
              <a:fillRect/>
            </a:stretch>
          </p:blipFill>
          <p:spPr>
            <a:xfrm>
              <a:off x="8261785" y="-2116311"/>
              <a:ext cx="2163228" cy="2241385"/>
            </a:xfrm>
            <a:prstGeom prst="rect">
              <a:avLst/>
            </a:prstGeom>
          </p:spPr>
        </p:pic>
        <p:pic>
          <p:nvPicPr>
            <p:cNvPr id="8" name="Picture 7">
              <a:extLst>
                <a:ext uri="{FF2B5EF4-FFF2-40B4-BE49-F238E27FC236}">
                  <a16:creationId xmlns:a16="http://schemas.microsoft.com/office/drawing/2014/main" id="{E7A15825-75A8-945F-7CF1-DCEA04144C82}"/>
                </a:ext>
              </a:extLst>
            </p:cNvPr>
            <p:cNvPicPr>
              <a:picLocks noChangeAspect="1"/>
            </p:cNvPicPr>
            <p:nvPr/>
          </p:nvPicPr>
          <p:blipFill>
            <a:blip r:embed="rId6"/>
            <a:stretch>
              <a:fillRect/>
            </a:stretch>
          </p:blipFill>
          <p:spPr>
            <a:xfrm>
              <a:off x="6102505" y="-2066079"/>
              <a:ext cx="2148358" cy="2180498"/>
            </a:xfrm>
            <a:prstGeom prst="rect">
              <a:avLst/>
            </a:prstGeom>
          </p:spPr>
        </p:pic>
        <p:pic>
          <p:nvPicPr>
            <p:cNvPr id="9" name="Picture 8" descr="A blue sign with white text and a fish and waves&#10;&#10;AI-generated content may be incorrect.">
              <a:extLst>
                <a:ext uri="{FF2B5EF4-FFF2-40B4-BE49-F238E27FC236}">
                  <a16:creationId xmlns:a16="http://schemas.microsoft.com/office/drawing/2014/main" id="{A4FFC0A5-97D7-EB38-0AC5-7760F1A8B6F2}"/>
                </a:ext>
              </a:extLst>
            </p:cNvPr>
            <p:cNvPicPr>
              <a:picLocks noChangeAspect="1"/>
            </p:cNvPicPr>
            <p:nvPr/>
          </p:nvPicPr>
          <p:blipFill>
            <a:blip r:embed="rId7"/>
            <a:stretch>
              <a:fillRect/>
            </a:stretch>
          </p:blipFill>
          <p:spPr>
            <a:xfrm>
              <a:off x="6100686" y="114621"/>
              <a:ext cx="2200275" cy="2133600"/>
            </a:xfrm>
            <a:prstGeom prst="rect">
              <a:avLst/>
            </a:prstGeom>
          </p:spPr>
        </p:pic>
        <p:pic>
          <p:nvPicPr>
            <p:cNvPr id="10" name="Picture 9" descr="Sustainable Development Goal 15 - Wikipedia">
              <a:extLst>
                <a:ext uri="{FF2B5EF4-FFF2-40B4-BE49-F238E27FC236}">
                  <a16:creationId xmlns:a16="http://schemas.microsoft.com/office/drawing/2014/main" id="{6F5127FA-1844-5CA3-7E19-816703BA986D}"/>
                </a:ext>
              </a:extLst>
            </p:cNvPr>
            <p:cNvPicPr>
              <a:picLocks noChangeAspect="1"/>
            </p:cNvPicPr>
            <p:nvPr/>
          </p:nvPicPr>
          <p:blipFill>
            <a:blip r:embed="rId8"/>
            <a:stretch>
              <a:fillRect/>
            </a:stretch>
          </p:blipFill>
          <p:spPr>
            <a:xfrm>
              <a:off x="8276545" y="114621"/>
              <a:ext cx="2144069" cy="2133600"/>
            </a:xfrm>
            <a:prstGeom prst="rect">
              <a:avLst/>
            </a:prstGeom>
          </p:spPr>
        </p:pic>
      </p:grpSp>
      <p:pic>
        <p:nvPicPr>
          <p:cNvPr id="12" name="Picture 11" descr="An owl sitting on a cactus&#10;&#10;AI-generated content may be incorrect.">
            <a:extLst>
              <a:ext uri="{FF2B5EF4-FFF2-40B4-BE49-F238E27FC236}">
                <a16:creationId xmlns:a16="http://schemas.microsoft.com/office/drawing/2014/main" id="{96156619-4161-D054-D706-BF7FF1E99C60}"/>
              </a:ext>
            </a:extLst>
          </p:cNvPr>
          <p:cNvPicPr>
            <a:picLocks noChangeAspect="1"/>
          </p:cNvPicPr>
          <p:nvPr/>
        </p:nvPicPr>
        <p:blipFill>
          <a:blip r:embed="rId9"/>
          <a:stretch>
            <a:fillRect/>
          </a:stretch>
        </p:blipFill>
        <p:spPr>
          <a:xfrm>
            <a:off x="8360680" y="1028345"/>
            <a:ext cx="3427708" cy="5135105"/>
          </a:xfrm>
          <a:prstGeom prst="rect">
            <a:avLst/>
          </a:prstGeom>
        </p:spPr>
      </p:pic>
    </p:spTree>
    <p:extLst>
      <p:ext uri="{BB962C8B-B14F-4D97-AF65-F5344CB8AC3E}">
        <p14:creationId xmlns:p14="http://schemas.microsoft.com/office/powerpoint/2010/main" val="2976157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AE63-2918-C6B3-CEE8-84370199D5B3}"/>
              </a:ext>
            </a:extLst>
          </p:cNvPr>
          <p:cNvSpPr>
            <a:spLocks noGrp="1"/>
          </p:cNvSpPr>
          <p:nvPr>
            <p:ph type="title"/>
          </p:nvPr>
        </p:nvSpPr>
        <p:spPr>
          <a:xfrm>
            <a:off x="432300" y="147589"/>
            <a:ext cx="2619514" cy="1336606"/>
          </a:xfrm>
        </p:spPr>
        <p:txBody>
          <a:bodyPr/>
          <a:lstStyle/>
          <a:p>
            <a:r>
              <a:rPr lang="en-US" b="1"/>
              <a:t>Methods</a:t>
            </a:r>
          </a:p>
        </p:txBody>
      </p:sp>
      <p:sp>
        <p:nvSpPr>
          <p:cNvPr id="3" name="Content Placeholder 2">
            <a:extLst>
              <a:ext uri="{FF2B5EF4-FFF2-40B4-BE49-F238E27FC236}">
                <a16:creationId xmlns:a16="http://schemas.microsoft.com/office/drawing/2014/main" id="{A48FDB00-4447-DABF-6D73-245FC4EA8F27}"/>
              </a:ext>
            </a:extLst>
          </p:cNvPr>
          <p:cNvSpPr>
            <a:spLocks noGrp="1"/>
          </p:cNvSpPr>
          <p:nvPr>
            <p:ph idx="1"/>
          </p:nvPr>
        </p:nvSpPr>
        <p:spPr>
          <a:xfrm>
            <a:off x="222475" y="1313042"/>
            <a:ext cx="6383462" cy="4776615"/>
          </a:xfrm>
        </p:spPr>
        <p:txBody>
          <a:bodyPr vert="horz" lIns="91440" tIns="45720" rIns="91440" bIns="45720" rtlCol="0" anchor="t">
            <a:noAutofit/>
          </a:bodyPr>
          <a:lstStyle/>
          <a:p>
            <a:r>
              <a:rPr lang="en-US" sz="2400"/>
              <a:t>Researched Department of Transportation lighting recommendations for roadways</a:t>
            </a:r>
          </a:p>
          <a:p>
            <a:r>
              <a:rPr lang="en-US" sz="2400"/>
              <a:t>Reviewed DarkSky’s website to understand how artificial light affects humans and the environment</a:t>
            </a:r>
          </a:p>
          <a:p>
            <a:r>
              <a:rPr lang="en-US" sz="2400"/>
              <a:t>Met with Sam Hewitt from Durham Public Works Department to ask questions regarding town’s lighting decisions</a:t>
            </a:r>
          </a:p>
          <a:p>
            <a:r>
              <a:rPr lang="en-US" sz="2400"/>
              <a:t>Weekly meetings with advisor, Paul Rasmussen, to discuss areas in Durham that use light; received his input on project deliverables</a:t>
            </a:r>
          </a:p>
        </p:txBody>
      </p:sp>
      <p:pic>
        <p:nvPicPr>
          <p:cNvPr id="4" name="Picture 3" descr="A map with blue lines and orange arrows&#10;&#10;AI-generated content may be incorrect.">
            <a:extLst>
              <a:ext uri="{FF2B5EF4-FFF2-40B4-BE49-F238E27FC236}">
                <a16:creationId xmlns:a16="http://schemas.microsoft.com/office/drawing/2014/main" id="{2296C708-5F91-76B3-2949-F021436E4BAD}"/>
              </a:ext>
            </a:extLst>
          </p:cNvPr>
          <p:cNvPicPr>
            <a:picLocks noChangeAspect="1"/>
          </p:cNvPicPr>
          <p:nvPr/>
        </p:nvPicPr>
        <p:blipFill>
          <a:blip r:embed="rId3"/>
          <a:stretch>
            <a:fillRect/>
          </a:stretch>
        </p:blipFill>
        <p:spPr>
          <a:xfrm>
            <a:off x="6610199" y="0"/>
            <a:ext cx="5585186" cy="6858000"/>
          </a:xfrm>
          <a:prstGeom prst="rect">
            <a:avLst/>
          </a:prstGeom>
        </p:spPr>
      </p:pic>
      <p:sp>
        <p:nvSpPr>
          <p:cNvPr id="5" name="Rectangle 4">
            <a:extLst>
              <a:ext uri="{FF2B5EF4-FFF2-40B4-BE49-F238E27FC236}">
                <a16:creationId xmlns:a16="http://schemas.microsoft.com/office/drawing/2014/main" id="{5DBAE4EA-038F-82D5-ACED-3F0CFA8A6E6E}"/>
              </a:ext>
            </a:extLst>
          </p:cNvPr>
          <p:cNvSpPr/>
          <p:nvPr/>
        </p:nvSpPr>
        <p:spPr>
          <a:xfrm>
            <a:off x="9421870" y="1707375"/>
            <a:ext cx="2002460" cy="11917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FD3270-567E-585C-9A24-0F31923A6C3C}"/>
              </a:ext>
            </a:extLst>
          </p:cNvPr>
          <p:cNvSpPr txBox="1"/>
          <p:nvPr/>
        </p:nvSpPr>
        <p:spPr>
          <a:xfrm>
            <a:off x="9631206" y="1580601"/>
            <a:ext cx="1582056"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Met with Sam</a:t>
            </a:r>
          </a:p>
        </p:txBody>
      </p:sp>
      <p:sp>
        <p:nvSpPr>
          <p:cNvPr id="7" name="TextBox 6">
            <a:extLst>
              <a:ext uri="{FF2B5EF4-FFF2-40B4-BE49-F238E27FC236}">
                <a16:creationId xmlns:a16="http://schemas.microsoft.com/office/drawing/2014/main" id="{52CA154B-F7CF-03CC-6ACB-7FE95087919B}"/>
              </a:ext>
            </a:extLst>
          </p:cNvPr>
          <p:cNvSpPr txBox="1"/>
          <p:nvPr/>
        </p:nvSpPr>
        <p:spPr>
          <a:xfrm>
            <a:off x="6732740" y="6424808"/>
            <a:ext cx="106471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aseline="0">
                <a:solidFill>
                  <a:srgbClr val="FFFFFF"/>
                </a:solidFill>
                <a:highlight>
                  <a:srgbClr val="C0C0C0"/>
                </a:highlight>
                <a:latin typeface="Aptos"/>
              </a:rPr>
              <a:t>Own Work</a:t>
            </a:r>
            <a:r>
              <a:rPr sz="1400">
                <a:latin typeface="Aptos"/>
                <a:ea typeface="Aptos"/>
                <a:cs typeface="Aptos"/>
              </a:rPr>
              <a:t>​</a:t>
            </a:r>
            <a:endParaRPr lang="en-US"/>
          </a:p>
          <a:p>
            <a:pPr algn="ctr"/>
            <a:endParaRPr lang="en-US"/>
          </a:p>
        </p:txBody>
      </p:sp>
    </p:spTree>
    <p:extLst>
      <p:ext uri="{BB962C8B-B14F-4D97-AF65-F5344CB8AC3E}">
        <p14:creationId xmlns:p14="http://schemas.microsoft.com/office/powerpoint/2010/main" val="1864358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FD519-4F5E-B776-B994-2E59616AB962}"/>
              </a:ext>
            </a:extLst>
          </p:cNvPr>
          <p:cNvSpPr>
            <a:spLocks noGrp="1"/>
          </p:cNvSpPr>
          <p:nvPr>
            <p:ph idx="1"/>
          </p:nvPr>
        </p:nvSpPr>
        <p:spPr>
          <a:xfrm>
            <a:off x="174173" y="1710973"/>
            <a:ext cx="4325258" cy="4757047"/>
          </a:xfrm>
        </p:spPr>
        <p:txBody>
          <a:bodyPr vert="horz" lIns="91440" tIns="45720" rIns="91440" bIns="45720" rtlCol="0" anchor="t">
            <a:normAutofit fontScale="92500"/>
          </a:bodyPr>
          <a:lstStyle/>
          <a:p>
            <a:pPr marL="0" indent="0">
              <a:buNone/>
            </a:pPr>
            <a:endParaRPr lang="en-US" sz="2000">
              <a:latin typeface="Times New Roman"/>
              <a:cs typeface="Times New Roman"/>
            </a:endParaRPr>
          </a:p>
          <a:p>
            <a:pPr marL="0" indent="0" algn="ctr">
              <a:buNone/>
            </a:pPr>
            <a:r>
              <a:rPr lang="en-US" b="1">
                <a:cs typeface="Times New Roman"/>
              </a:rPr>
              <a:t>In general, light should be:</a:t>
            </a:r>
          </a:p>
          <a:p>
            <a:pPr marL="0" indent="0" algn="ctr">
              <a:buNone/>
            </a:pPr>
            <a:endParaRPr lang="en-US" b="1">
              <a:cs typeface="Times New Roman"/>
            </a:endParaRPr>
          </a:p>
          <a:p>
            <a:pPr marL="457200" indent="-457200">
              <a:buFont typeface="+mj-lt"/>
              <a:buAutoNum type="arabicPeriod"/>
            </a:pPr>
            <a:r>
              <a:rPr lang="en-US" sz="2400">
                <a:cs typeface="Times New Roman"/>
              </a:rPr>
              <a:t>Used only when needed. </a:t>
            </a:r>
          </a:p>
          <a:p>
            <a:pPr marL="457200" indent="-457200">
              <a:buFont typeface="+mj-lt"/>
              <a:buAutoNum type="arabicPeriod"/>
            </a:pPr>
            <a:endParaRPr lang="en-US" sz="2400">
              <a:cs typeface="Times New Roman"/>
            </a:endParaRPr>
          </a:p>
          <a:p>
            <a:pPr marL="457200" indent="-457200">
              <a:buFont typeface="+mj-lt"/>
              <a:buAutoNum type="arabicPeriod"/>
            </a:pPr>
            <a:r>
              <a:rPr lang="en-US" sz="2400">
                <a:cs typeface="Times New Roman"/>
              </a:rPr>
              <a:t>Shaded towards warm colors </a:t>
            </a:r>
          </a:p>
          <a:p>
            <a:pPr marL="457200" indent="-457200">
              <a:buFont typeface="+mj-lt"/>
              <a:buAutoNum type="arabicPeriod"/>
            </a:pPr>
            <a:endParaRPr lang="en-US" sz="2400">
              <a:cs typeface="Times New Roman"/>
            </a:endParaRPr>
          </a:p>
          <a:p>
            <a:pPr marL="457200" indent="-457200">
              <a:buFont typeface="+mj-lt"/>
              <a:buAutoNum type="arabicPeriod"/>
            </a:pPr>
            <a:r>
              <a:rPr lang="en-US" sz="2400">
                <a:cs typeface="Times New Roman"/>
              </a:rPr>
              <a:t>No brighter than necessary</a:t>
            </a:r>
          </a:p>
          <a:p>
            <a:pPr marL="457200" indent="-457200">
              <a:buFont typeface="+mj-lt"/>
              <a:buAutoNum type="arabicPeriod"/>
            </a:pPr>
            <a:endParaRPr lang="en-US" sz="2400">
              <a:cs typeface="Times New Roman"/>
            </a:endParaRPr>
          </a:p>
          <a:p>
            <a:pPr marL="457200" indent="-457200">
              <a:buFont typeface="+mj-lt"/>
              <a:buAutoNum type="arabicPeriod"/>
            </a:pPr>
            <a:r>
              <a:rPr lang="en-US" sz="2400">
                <a:cs typeface="Times New Roman"/>
              </a:rPr>
              <a:t>Directed whenever possible  </a:t>
            </a:r>
          </a:p>
          <a:p>
            <a:pPr lvl="1"/>
            <a:endParaRPr lang="en-US" sz="1300"/>
          </a:p>
          <a:p>
            <a:endParaRPr lang="en-US"/>
          </a:p>
        </p:txBody>
      </p:sp>
      <p:pic>
        <p:nvPicPr>
          <p:cNvPr id="6" name="Picture 5" descr="A light pole with a light on it&#10;&#10;AI-generated content may be incorrect.">
            <a:extLst>
              <a:ext uri="{FF2B5EF4-FFF2-40B4-BE49-F238E27FC236}">
                <a16:creationId xmlns:a16="http://schemas.microsoft.com/office/drawing/2014/main" id="{E6577C69-2CA5-FCA6-22C1-2FF7A8C78052}"/>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738395" y="1896020"/>
            <a:ext cx="6879164" cy="4572000"/>
          </a:xfrm>
          <a:prstGeom prst="rect">
            <a:avLst/>
          </a:prstGeom>
          <a:ln w="38100">
            <a:solidFill>
              <a:schemeClr val="tx1"/>
            </a:solidFill>
          </a:ln>
        </p:spPr>
      </p:pic>
      <p:sp>
        <p:nvSpPr>
          <p:cNvPr id="7" name="TextBox 6">
            <a:extLst>
              <a:ext uri="{FF2B5EF4-FFF2-40B4-BE49-F238E27FC236}">
                <a16:creationId xmlns:a16="http://schemas.microsoft.com/office/drawing/2014/main" id="{64F53444-273B-F6E4-8D84-02B62DB69812}"/>
              </a:ext>
            </a:extLst>
          </p:cNvPr>
          <p:cNvSpPr txBox="1"/>
          <p:nvPr/>
        </p:nvSpPr>
        <p:spPr>
          <a:xfrm>
            <a:off x="4738395" y="1896020"/>
            <a:ext cx="3449639" cy="422829"/>
          </a:xfrm>
          <a:prstGeom prst="rect">
            <a:avLst/>
          </a:prstGeom>
          <a:noFill/>
        </p:spPr>
        <p:txBody>
          <a:bodyPr wrap="square" rtlCol="0">
            <a:spAutoFit/>
          </a:bodyPr>
          <a:lstStyle/>
          <a:p>
            <a:pPr algn="ctr"/>
            <a:r>
              <a:rPr lang="en-US" b="1"/>
              <a:t>Not DarkSky Regulated </a:t>
            </a:r>
          </a:p>
        </p:txBody>
      </p:sp>
      <p:sp>
        <p:nvSpPr>
          <p:cNvPr id="8" name="TextBox 7">
            <a:extLst>
              <a:ext uri="{FF2B5EF4-FFF2-40B4-BE49-F238E27FC236}">
                <a16:creationId xmlns:a16="http://schemas.microsoft.com/office/drawing/2014/main" id="{D40C1320-E6B1-5426-597F-7777CFFF943A}"/>
              </a:ext>
            </a:extLst>
          </p:cNvPr>
          <p:cNvSpPr txBox="1"/>
          <p:nvPr/>
        </p:nvSpPr>
        <p:spPr>
          <a:xfrm>
            <a:off x="8174188" y="1896020"/>
            <a:ext cx="3449639" cy="422829"/>
          </a:xfrm>
          <a:prstGeom prst="rect">
            <a:avLst/>
          </a:prstGeom>
          <a:noFill/>
        </p:spPr>
        <p:txBody>
          <a:bodyPr wrap="square" rtlCol="0">
            <a:spAutoFit/>
          </a:bodyPr>
          <a:lstStyle/>
          <a:p>
            <a:pPr algn="ctr"/>
            <a:r>
              <a:rPr lang="en-US"/>
              <a:t> </a:t>
            </a:r>
            <a:r>
              <a:rPr lang="en-US" b="1"/>
              <a:t>DarkSky Regulated </a:t>
            </a:r>
          </a:p>
        </p:txBody>
      </p:sp>
      <p:sp>
        <p:nvSpPr>
          <p:cNvPr id="11" name="TextBox 10">
            <a:extLst>
              <a:ext uri="{FF2B5EF4-FFF2-40B4-BE49-F238E27FC236}">
                <a16:creationId xmlns:a16="http://schemas.microsoft.com/office/drawing/2014/main" id="{F5B3199A-8FD4-82C7-FD56-808B6CA61F2D}"/>
              </a:ext>
            </a:extLst>
          </p:cNvPr>
          <p:cNvSpPr txBox="1"/>
          <p:nvPr/>
        </p:nvSpPr>
        <p:spPr>
          <a:xfrm>
            <a:off x="2685143" y="6643866"/>
            <a:ext cx="10014856" cy="276999"/>
          </a:xfrm>
          <a:prstGeom prst="rect">
            <a:avLst/>
          </a:prstGeom>
          <a:noFill/>
        </p:spPr>
        <p:txBody>
          <a:bodyPr wrap="square">
            <a:spAutoFit/>
          </a:bodyPr>
          <a:lstStyle/>
          <a:p>
            <a:r>
              <a:rPr lang="en-US" sz="1200">
                <a:hlinkClick r:id="rId4">
                  <a:extLst>
                    <a:ext uri="{A12FA001-AC4F-418D-AE19-62706E023703}">
                      <ahyp:hlinkClr xmlns:ahyp="http://schemas.microsoft.com/office/drawing/2018/hyperlinkcolor" val="tx"/>
                    </a:ext>
                  </a:extLst>
                </a:hlinkClick>
              </a:rPr>
              <a:t>https://bigbendsentinel.com/2022/01/12/presidio-leads-the-pack-among-big-bend-communities-implementing-dark-sky-lighting-ordinances/</a:t>
            </a:r>
            <a:r>
              <a:rPr lang="en-US" sz="1200"/>
              <a:t> </a:t>
            </a:r>
          </a:p>
        </p:txBody>
      </p:sp>
      <p:sp>
        <p:nvSpPr>
          <p:cNvPr id="10" name="Title 9">
            <a:extLst>
              <a:ext uri="{FF2B5EF4-FFF2-40B4-BE49-F238E27FC236}">
                <a16:creationId xmlns:a16="http://schemas.microsoft.com/office/drawing/2014/main" id="{1F862B1F-3D53-3027-2C80-2C4100CDDF9A}"/>
              </a:ext>
            </a:extLst>
          </p:cNvPr>
          <p:cNvSpPr>
            <a:spLocks noGrp="1"/>
          </p:cNvSpPr>
          <p:nvPr>
            <p:ph type="title"/>
          </p:nvPr>
        </p:nvSpPr>
        <p:spPr>
          <a:xfrm>
            <a:off x="325316" y="365125"/>
            <a:ext cx="11284928" cy="1347541"/>
          </a:xfrm>
        </p:spPr>
        <p:txBody>
          <a:bodyPr>
            <a:normAutofit/>
          </a:bodyPr>
          <a:lstStyle/>
          <a:p>
            <a:pPr algn="ctr"/>
            <a:r>
              <a:rPr lang="en-US" b="1">
                <a:cs typeface="Times New Roman"/>
              </a:rPr>
              <a:t>Balancing Security with Ecological Protection</a:t>
            </a:r>
            <a:endParaRPr lang="en-US" b="1"/>
          </a:p>
        </p:txBody>
      </p:sp>
    </p:spTree>
    <p:extLst>
      <p:ext uri="{BB962C8B-B14F-4D97-AF65-F5344CB8AC3E}">
        <p14:creationId xmlns:p14="http://schemas.microsoft.com/office/powerpoint/2010/main" val="601462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CE620-82AE-E4BE-7D1C-ECE7AECB7F20}"/>
              </a:ext>
            </a:extLst>
          </p:cNvPr>
          <p:cNvSpPr>
            <a:spLocks noGrp="1"/>
          </p:cNvSpPr>
          <p:nvPr>
            <p:ph type="title"/>
          </p:nvPr>
        </p:nvSpPr>
        <p:spPr/>
        <p:txBody>
          <a:bodyPr/>
          <a:lstStyle/>
          <a:p>
            <a:r>
              <a:rPr lang="en-US" b="1"/>
              <a:t>Light Performance Metrics </a:t>
            </a:r>
          </a:p>
        </p:txBody>
      </p:sp>
      <p:sp>
        <p:nvSpPr>
          <p:cNvPr id="6" name="TextBox 5">
            <a:extLst>
              <a:ext uri="{FF2B5EF4-FFF2-40B4-BE49-F238E27FC236}">
                <a16:creationId xmlns:a16="http://schemas.microsoft.com/office/drawing/2014/main" id="{9BEAB0BB-F8E1-6F9A-11A6-CDCB809C45FB}"/>
              </a:ext>
            </a:extLst>
          </p:cNvPr>
          <p:cNvSpPr txBox="1"/>
          <p:nvPr/>
        </p:nvSpPr>
        <p:spPr>
          <a:xfrm>
            <a:off x="335280" y="1690688"/>
            <a:ext cx="5227320" cy="7786747"/>
          </a:xfrm>
          <a:prstGeom prst="rect">
            <a:avLst/>
          </a:prstGeom>
          <a:noFill/>
        </p:spPr>
        <p:txBody>
          <a:bodyPr wrap="square" rtlCol="0">
            <a:spAutoFit/>
          </a:bodyPr>
          <a:lstStyle/>
          <a:p>
            <a:pPr marL="342900" indent="-342900">
              <a:buFont typeface="Arial" panose="020B0604020202020204" pitchFamily="34" charset="0"/>
              <a:buChar char="•"/>
            </a:pPr>
            <a:r>
              <a:rPr lang="en-US" sz="2000" b="1"/>
              <a:t>Illuminance</a:t>
            </a:r>
          </a:p>
          <a:p>
            <a:pPr marL="800100" lvl="1" indent="-342900">
              <a:buFont typeface="Arial" panose="020B0604020202020204" pitchFamily="34" charset="0"/>
              <a:buChar char="•"/>
            </a:pPr>
            <a:r>
              <a:rPr lang="en-US" sz="2000"/>
              <a:t>Measurement of how much light reaches the intended surface</a:t>
            </a:r>
          </a:p>
          <a:p>
            <a:pPr lvl="1"/>
            <a:endParaRPr lang="en-US" sz="2000"/>
          </a:p>
          <a:p>
            <a:pPr marL="342900" indent="-342900">
              <a:buFont typeface="Arial" panose="020B0604020202020204" pitchFamily="34" charset="0"/>
              <a:buChar char="•"/>
            </a:pPr>
            <a:r>
              <a:rPr lang="en-US" sz="2000" b="1"/>
              <a:t>Color Temperature</a:t>
            </a:r>
          </a:p>
          <a:p>
            <a:pPr marL="800100" lvl="1" indent="-342900">
              <a:buFont typeface="Arial" panose="020B0604020202020204" pitchFamily="34" charset="0"/>
              <a:buChar char="•"/>
            </a:pPr>
            <a:r>
              <a:rPr lang="en-US" sz="2000"/>
              <a:t>Measurement of the visual tint and  color of the light glow </a:t>
            </a:r>
          </a:p>
          <a:p>
            <a:pPr marL="800100" lvl="1"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b="1"/>
              <a:t>Flood</a:t>
            </a:r>
          </a:p>
          <a:p>
            <a:pPr marL="800100" lvl="1" indent="-342900">
              <a:buFont typeface="Arial" panose="020B0604020202020204" pitchFamily="34" charset="0"/>
              <a:buChar char="•"/>
            </a:pPr>
            <a:r>
              <a:rPr lang="en-US" sz="2000"/>
              <a:t>The horizontal spread of light over a large area </a:t>
            </a:r>
          </a:p>
          <a:p>
            <a:pPr marL="800100" lvl="1" indent="-342900">
              <a:buFont typeface="Arial" panose="020B0604020202020204" pitchFamily="34" charset="0"/>
              <a:buChar char="•"/>
            </a:pPr>
            <a:endParaRPr lang="en-US" sz="2000" b="1"/>
          </a:p>
          <a:p>
            <a:pPr marL="342900" indent="-342900">
              <a:buFont typeface="Arial" panose="020B0604020202020204" pitchFamily="34" charset="0"/>
              <a:buChar char="•"/>
            </a:pPr>
            <a:r>
              <a:rPr lang="en-US" sz="2000" b="1"/>
              <a:t>Cost</a:t>
            </a:r>
          </a:p>
          <a:p>
            <a:pPr marL="800100" lvl="1" indent="-342900">
              <a:buFont typeface="Arial" panose="020B0604020202020204" pitchFamily="34" charset="0"/>
              <a:buChar char="•"/>
            </a:pPr>
            <a:r>
              <a:rPr lang="en-US" sz="2000"/>
              <a:t>Cost estimate for initial purchase and installation of fixtures </a:t>
            </a:r>
          </a:p>
          <a:p>
            <a:pPr marL="342900" indent="-342900">
              <a:buFont typeface="Arial" panose="020B0604020202020204" pitchFamily="34" charset="0"/>
              <a:buChar char="•"/>
            </a:pPr>
            <a:endParaRPr lang="en-US" sz="2000" b="1"/>
          </a:p>
          <a:p>
            <a:pPr marL="800100" lvl="1" indent="-342900">
              <a:buFont typeface="Arial" panose="020B0604020202020204" pitchFamily="34" charset="0"/>
              <a:buChar char="•"/>
            </a:pPr>
            <a:endParaRPr lang="en-US" sz="2000" b="1"/>
          </a:p>
          <a:p>
            <a:pPr marL="800100" lvl="1" indent="-342900">
              <a:buFont typeface="Arial" panose="020B0604020202020204" pitchFamily="34" charset="0"/>
              <a:buChar char="•"/>
            </a:pPr>
            <a:endParaRPr lang="en-US" sz="2000" b="1"/>
          </a:p>
          <a:p>
            <a:pPr marL="800100" lvl="1" indent="-342900">
              <a:buFont typeface="Arial" panose="020B0604020202020204" pitchFamily="34" charset="0"/>
              <a:buChar char="•"/>
            </a:pPr>
            <a:endParaRPr lang="en-US" sz="2000" b="1"/>
          </a:p>
          <a:p>
            <a:pPr marL="342900" indent="-342900">
              <a:buFont typeface="Arial" panose="020B0604020202020204" pitchFamily="34" charset="0"/>
              <a:buChar char="•"/>
            </a:pPr>
            <a:endParaRPr lang="en-US" sz="2000" b="1"/>
          </a:p>
          <a:p>
            <a:pPr marL="800100" lvl="1" indent="-342900">
              <a:buFont typeface="Arial" panose="020B0604020202020204" pitchFamily="34" charset="0"/>
              <a:buChar char="•"/>
            </a:pPr>
            <a:endParaRPr lang="en-US" sz="2000"/>
          </a:p>
          <a:p>
            <a:pPr lvl="2"/>
            <a:br>
              <a:rPr lang="en-US" sz="2000"/>
            </a:br>
            <a:endParaRPr lang="en-US" sz="2000"/>
          </a:p>
          <a:p>
            <a:pPr marL="800100" lvl="1" indent="-342900">
              <a:buFont typeface="Arial" panose="020B0604020202020204" pitchFamily="34" charset="0"/>
              <a:buChar char="•"/>
            </a:pPr>
            <a:endParaRPr lang="en-US" sz="2000"/>
          </a:p>
          <a:p>
            <a:pPr marL="800100" lvl="1" indent="-342900">
              <a:buFont typeface="Arial" panose="020B0604020202020204" pitchFamily="34" charset="0"/>
              <a:buChar char="•"/>
            </a:pPr>
            <a:endParaRPr lang="en-US" sz="2000"/>
          </a:p>
        </p:txBody>
      </p:sp>
      <p:sp>
        <p:nvSpPr>
          <p:cNvPr id="7" name="Rectangle 6">
            <a:extLst>
              <a:ext uri="{FF2B5EF4-FFF2-40B4-BE49-F238E27FC236}">
                <a16:creationId xmlns:a16="http://schemas.microsoft.com/office/drawing/2014/main" id="{E84BBED7-1410-BB3C-1036-80B7BB0619CE}"/>
              </a:ext>
            </a:extLst>
          </p:cNvPr>
          <p:cNvSpPr/>
          <p:nvPr/>
        </p:nvSpPr>
        <p:spPr>
          <a:xfrm>
            <a:off x="722287" y="2004115"/>
            <a:ext cx="1501471" cy="45719"/>
          </a:xfrm>
          <a:prstGeom prst="rect">
            <a:avLst/>
          </a:prstGeom>
          <a:solidFill>
            <a:srgbClr val="FFFF0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19" name="Content Placeholder 18">
                <a:extLst>
                  <a:ext uri="{FF2B5EF4-FFF2-40B4-BE49-F238E27FC236}">
                    <a16:creationId xmlns:a16="http://schemas.microsoft.com/office/drawing/2014/main" id="{CD28C1E2-FCE7-7B18-D434-8E876FE1BA36}"/>
                  </a:ext>
                </a:extLst>
              </p:cNvPr>
              <p:cNvGraphicFramePr>
                <a:graphicFrameLocks noGrp="1"/>
              </p:cNvGraphicFramePr>
              <p:nvPr>
                <p:ph idx="1"/>
                <p:extLst>
                  <p:ext uri="{D42A27DB-BD31-4B8C-83A1-F6EECF244321}">
                    <p14:modId xmlns:p14="http://schemas.microsoft.com/office/powerpoint/2010/main" val="108784242"/>
                  </p:ext>
                </p:extLst>
              </p:nvPr>
            </p:nvGraphicFramePr>
            <p:xfrm>
              <a:off x="5919470" y="1605553"/>
              <a:ext cx="5947230" cy="4781072"/>
            </p:xfrm>
            <a:graphic>
              <a:graphicData uri="http://schemas.openxmlformats.org/drawingml/2006/table">
                <a:tbl>
                  <a:tblPr>
                    <a:tableStyleId>{5C22544A-7EE6-4342-B048-85BDC9FD1C3A}</a:tableStyleId>
                  </a:tblPr>
                  <a:tblGrid>
                    <a:gridCol w="1189446">
                      <a:extLst>
                        <a:ext uri="{9D8B030D-6E8A-4147-A177-3AD203B41FA5}">
                          <a16:colId xmlns:a16="http://schemas.microsoft.com/office/drawing/2014/main" val="833007520"/>
                        </a:ext>
                      </a:extLst>
                    </a:gridCol>
                    <a:gridCol w="1189446">
                      <a:extLst>
                        <a:ext uri="{9D8B030D-6E8A-4147-A177-3AD203B41FA5}">
                          <a16:colId xmlns:a16="http://schemas.microsoft.com/office/drawing/2014/main" val="2158237435"/>
                        </a:ext>
                      </a:extLst>
                    </a:gridCol>
                    <a:gridCol w="1189446">
                      <a:extLst>
                        <a:ext uri="{9D8B030D-6E8A-4147-A177-3AD203B41FA5}">
                          <a16:colId xmlns:a16="http://schemas.microsoft.com/office/drawing/2014/main" val="2619193497"/>
                        </a:ext>
                      </a:extLst>
                    </a:gridCol>
                    <a:gridCol w="1189446">
                      <a:extLst>
                        <a:ext uri="{9D8B030D-6E8A-4147-A177-3AD203B41FA5}">
                          <a16:colId xmlns:a16="http://schemas.microsoft.com/office/drawing/2014/main" val="391488511"/>
                        </a:ext>
                      </a:extLst>
                    </a:gridCol>
                    <a:gridCol w="1189446">
                      <a:extLst>
                        <a:ext uri="{9D8B030D-6E8A-4147-A177-3AD203B41FA5}">
                          <a16:colId xmlns:a16="http://schemas.microsoft.com/office/drawing/2014/main" val="2294080142"/>
                        </a:ext>
                      </a:extLst>
                    </a:gridCol>
                  </a:tblGrid>
                  <a:tr h="314085">
                    <a:tc rowSpan="2">
                      <a:txBody>
                        <a:bodyPr/>
                        <a:lstStyle/>
                        <a:p>
                          <a:pPr algn="ctr" fontAlgn="ctr">
                            <a:buNone/>
                          </a:pPr>
                          <a:r>
                            <a:rPr lang="en-US" sz="1200" b="1" u="none" strike="noStrike">
                              <a:effectLst/>
                            </a:rPr>
                            <a:t>Light</a:t>
                          </a:r>
                        </a:p>
                        <a:p>
                          <a:pPr algn="ctr" fontAlgn="ctr">
                            <a:buNone/>
                          </a:pPr>
                          <a:r>
                            <a:rPr lang="en-US" sz="1200" b="1" u="none" strike="noStrike">
                              <a:effectLst/>
                            </a:rPr>
                            <a:t>Characteristic</a:t>
                          </a:r>
                          <a:endParaRPr lang="en-US" sz="1200" b="1" i="0" u="none" strike="noStrike">
                            <a:solidFill>
                              <a:srgbClr val="000000"/>
                            </a:solidFill>
                            <a:effectLst/>
                            <a:latin typeface="Aptos" panose="020B0004020202020204" pitchFamily="34" charset="0"/>
                          </a:endParaRPr>
                        </a:p>
                      </a:txBody>
                      <a:tcPr marL="0" marR="0" marT="0" marB="0" anchor="ctr"/>
                    </a:tc>
                    <a:tc rowSpan="2">
                      <a:txBody>
                        <a:bodyPr/>
                        <a:lstStyle/>
                        <a:p>
                          <a:pPr algn="ctr" fontAlgn="ctr">
                            <a:buNone/>
                          </a:pPr>
                          <a:r>
                            <a:rPr lang="en-US" sz="1200" b="1" u="none" strike="noStrike">
                              <a:effectLst/>
                            </a:rPr>
                            <a:t>Units</a:t>
                          </a:r>
                          <a:endParaRPr lang="en-US" sz="1200" b="1" i="0" u="none" strike="noStrike">
                            <a:solidFill>
                              <a:srgbClr val="000000"/>
                            </a:solidFill>
                            <a:effectLst/>
                            <a:latin typeface="Aptos" panose="020B0004020202020204" pitchFamily="34" charset="0"/>
                          </a:endParaRPr>
                        </a:p>
                      </a:txBody>
                      <a:tcPr marL="0" marR="0" marT="0" marB="0" anchor="ctr"/>
                    </a:tc>
                    <a:tc gridSpan="3">
                      <a:txBody>
                        <a:bodyPr/>
                        <a:lstStyle/>
                        <a:p>
                          <a:pPr algn="ctr" fontAlgn="ctr">
                            <a:buNone/>
                          </a:pPr>
                          <a:r>
                            <a:rPr lang="en-US" sz="1200" b="1" u="none" strike="noStrike">
                              <a:effectLst/>
                            </a:rPr>
                            <a:t>Intensity</a:t>
                          </a:r>
                          <a:endParaRPr lang="en-US" sz="1200" b="1" i="0" u="none" strike="noStrike">
                            <a:solidFill>
                              <a:srgbClr val="000000"/>
                            </a:solidFill>
                            <a:effectLst/>
                            <a:latin typeface="Aptos" panose="020B0004020202020204" pitchFamily="34" charset="0"/>
                          </a:endParaRPr>
                        </a:p>
                      </a:txBody>
                      <a:tcPr marL="0" marR="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86196871"/>
                      </a:ext>
                    </a:extLst>
                  </a:tr>
                  <a:tr h="610721">
                    <a:tc vMerge="1">
                      <a:txBody>
                        <a:bodyPr/>
                        <a:lstStyle/>
                        <a:p>
                          <a:endParaRPr/>
                        </a:p>
                      </a:txBody>
                      <a:tcPr marL="0" marR="0" marT="0" marB="0" anchor="ctr"/>
                    </a:tc>
                    <a:tc vMerge="1">
                      <a:txBody>
                        <a:bodyPr/>
                        <a:lstStyle/>
                        <a:p>
                          <a:endParaRPr lang="en-US"/>
                        </a:p>
                      </a:txBody>
                      <a:tcPr/>
                    </a:tc>
                    <a:tc>
                      <a:txBody>
                        <a:bodyPr/>
                        <a:lstStyle/>
                        <a:p>
                          <a:pPr algn="ctr" fontAlgn="ctr">
                            <a:buNone/>
                          </a:pPr>
                          <a:r>
                            <a:rPr lang="en-US" sz="1200" b="1" u="none" strike="noStrike">
                              <a:effectLst/>
                            </a:rPr>
                            <a:t>Low:</a:t>
                          </a:r>
                          <a:endParaRPr lang="en-US" sz="1200" b="1" i="1" u="none" strike="noStrike">
                            <a:solidFill>
                              <a:srgbClr val="000000"/>
                            </a:solidFill>
                            <a:effectLst/>
                            <a:latin typeface="Aptos" panose="020B0004020202020204" pitchFamily="34" charset="0"/>
                          </a:endParaRPr>
                        </a:p>
                      </a:txBody>
                      <a:tcPr marL="0" marR="0" marT="0" marB="0" anchor="ctr"/>
                    </a:tc>
                    <a:tc>
                      <a:txBody>
                        <a:bodyPr/>
                        <a:lstStyle/>
                        <a:p>
                          <a:pPr algn="ctr" fontAlgn="ctr">
                            <a:buNone/>
                          </a:pPr>
                          <a:r>
                            <a:rPr lang="en-US" sz="1200" b="1" u="none" strike="noStrike">
                              <a:effectLst/>
                            </a:rPr>
                            <a:t>Med:</a:t>
                          </a:r>
                          <a:endParaRPr lang="en-US" sz="1200" b="1" i="1" u="none" strike="noStrike">
                            <a:solidFill>
                              <a:srgbClr val="000000"/>
                            </a:solidFill>
                            <a:effectLst/>
                            <a:latin typeface="Aptos" panose="020B0004020202020204" pitchFamily="34" charset="0"/>
                          </a:endParaRPr>
                        </a:p>
                      </a:txBody>
                      <a:tcPr marL="0" marR="0" marT="0" marB="0" anchor="ctr"/>
                    </a:tc>
                    <a:tc>
                      <a:txBody>
                        <a:bodyPr/>
                        <a:lstStyle/>
                        <a:p>
                          <a:pPr algn="ctr" fontAlgn="ctr">
                            <a:buNone/>
                          </a:pPr>
                          <a:r>
                            <a:rPr lang="en-US" sz="1200" b="1" u="none" strike="noStrike">
                              <a:effectLst/>
                            </a:rPr>
                            <a:t>High:</a:t>
                          </a:r>
                          <a:endParaRPr lang="en-US" sz="1200" b="1" i="1" u="none" strike="noStrike">
                            <a:solidFill>
                              <a:srgbClr val="000000"/>
                            </a:solidFill>
                            <a:effectLst/>
                            <a:latin typeface="Aptos" panose="020B0004020202020204" pitchFamily="34" charset="0"/>
                          </a:endParaRPr>
                        </a:p>
                      </a:txBody>
                      <a:tcPr marL="0" marR="0" marT="0" marB="0" anchor="ctr"/>
                    </a:tc>
                    <a:extLst>
                      <a:ext uri="{0D108BD9-81ED-4DB2-BD59-A6C34878D82A}">
                        <a16:rowId xmlns:a16="http://schemas.microsoft.com/office/drawing/2014/main" val="967537047"/>
                      </a:ext>
                    </a:extLst>
                  </a:tr>
                  <a:tr h="593272">
                    <a:tc rowSpan="2">
                      <a:txBody>
                        <a:bodyPr/>
                        <a:lstStyle/>
                        <a:p>
                          <a:pPr algn="l" fontAlgn="b">
                            <a:buNone/>
                          </a:pPr>
                          <a:r>
                            <a:rPr lang="en-US" sz="1200" b="1" u="none" strike="noStrike">
                              <a:effectLst/>
                            </a:rPr>
                            <a:t>      Illuminance</a:t>
                          </a:r>
                          <a:endParaRPr lang="en-US" sz="1200" b="1" i="0" u="none" strike="noStrike">
                            <a:solidFill>
                              <a:srgbClr val="000000"/>
                            </a:solidFill>
                            <a:effectLst/>
                            <a:latin typeface="Aptos Narrow" panose="020B0004020202020204" pitchFamily="34" charset="0"/>
                          </a:endParaRPr>
                        </a:p>
                      </a:txBody>
                      <a:tcPr marL="0" marR="0" marT="0" marB="0" anchor="ctr"/>
                    </a:tc>
                    <a:tc>
                      <a:txBody>
                        <a:bodyPr/>
                        <a:lstStyle/>
                        <a:p>
                          <a:pPr algn="ctr" fontAlgn="ctr">
                            <a:buNone/>
                          </a:pPr>
                          <a:r>
                            <a:rPr lang="en-US" sz="1200" b="1" u="none" strike="noStrike">
                              <a:effectLst/>
                            </a:rPr>
                            <a:t>Lux </a:t>
                          </a:r>
                          <a:endParaRPr lang="en-US" sz="1200" b="1" i="0" u="none" strike="noStrike">
                            <a:solidFill>
                              <a:srgbClr val="000000"/>
                            </a:solidFill>
                            <a:effectLst/>
                            <a:latin typeface="Aptos" panose="020B0004020202020204" pitchFamily="34" charset="0"/>
                          </a:endParaRPr>
                        </a:p>
                      </a:txBody>
                      <a:tcPr marL="0" marR="0" marT="0" marB="0" anchor="ctr"/>
                    </a:tc>
                    <a:tc rowSpan="2">
                      <a:txBody>
                        <a:bodyPr/>
                        <a:lstStyle/>
                        <a:p>
                          <a:pPr algn="ctr" fontAlgn="ctr">
                            <a:buNone/>
                          </a:pPr>
                          <a:r>
                            <a:rPr lang="en-US" sz="1200" b="1" u="none" strike="noStrike">
                              <a:effectLst/>
                            </a:rPr>
                            <a:t>0-5 Lux</a:t>
                          </a:r>
                          <a:endParaRPr lang="en-US" sz="1200" b="1" i="0" u="none" strike="noStrike">
                            <a:solidFill>
                              <a:srgbClr val="000000"/>
                            </a:solidFill>
                            <a:effectLst/>
                            <a:latin typeface="Aptos" panose="020B0004020202020204" pitchFamily="34" charset="0"/>
                          </a:endParaRPr>
                        </a:p>
                      </a:txBody>
                      <a:tcPr marL="0" marR="0" marT="0" marB="0" anchor="ctr"/>
                    </a:tc>
                    <a:tc rowSpan="2">
                      <a:txBody>
                        <a:bodyPr/>
                        <a:lstStyle/>
                        <a:p>
                          <a:pPr algn="ctr" fontAlgn="ctr">
                            <a:buNone/>
                          </a:pPr>
                          <a:r>
                            <a:rPr lang="en-US" sz="1200" b="1" u="none" strike="noStrike">
                              <a:effectLst/>
                            </a:rPr>
                            <a:t>5-20</a:t>
                          </a:r>
                          <a:r>
                            <a:rPr lang="en-US" sz="700" b="1" u="none" strike="noStrike">
                              <a:effectLst/>
                            </a:rPr>
                            <a:t> </a:t>
                          </a:r>
                          <a:r>
                            <a:rPr lang="en-US" sz="1200" b="1" u="none" strike="noStrike">
                              <a:effectLst/>
                            </a:rPr>
                            <a:t>Lux</a:t>
                          </a:r>
                          <a:endParaRPr lang="en-US" sz="1200" b="1" i="0" u="none" strike="noStrike">
                            <a:solidFill>
                              <a:srgbClr val="000000"/>
                            </a:solidFill>
                            <a:effectLst/>
                            <a:latin typeface="Aptos" panose="020B0004020202020204" pitchFamily="34" charset="0"/>
                          </a:endParaRPr>
                        </a:p>
                      </a:txBody>
                      <a:tcPr marL="0" marR="0" marT="0" marB="0" anchor="ctr"/>
                    </a:tc>
                    <a:tc rowSpan="2">
                      <a:txBody>
                        <a:bodyPr/>
                        <a:lstStyle/>
                        <a:p>
                          <a:pPr algn="ctr" fontAlgn="ctr">
                            <a:buNone/>
                          </a:pPr>
                          <a:r>
                            <a:rPr lang="en-US" sz="1200" b="1" u="none" strike="noStrike">
                              <a:effectLst/>
                            </a:rPr>
                            <a:t>&gt;20 Lux</a:t>
                          </a:r>
                          <a:endParaRPr lang="en-US" sz="1200" b="1" i="0" u="none" strike="noStrike">
                            <a:solidFill>
                              <a:srgbClr val="000000"/>
                            </a:solidFill>
                            <a:effectLst/>
                            <a:latin typeface="Aptos" panose="020B0004020202020204" pitchFamily="34" charset="0"/>
                          </a:endParaRPr>
                        </a:p>
                      </a:txBody>
                      <a:tcPr marL="0" marR="0" marT="0" marB="0" anchor="ctr"/>
                    </a:tc>
                    <a:extLst>
                      <a:ext uri="{0D108BD9-81ED-4DB2-BD59-A6C34878D82A}">
                        <a16:rowId xmlns:a16="http://schemas.microsoft.com/office/drawing/2014/main" val="260534078"/>
                      </a:ext>
                    </a:extLst>
                  </a:tr>
                  <a:tr h="314085">
                    <a:tc vMerge="1">
                      <a:txBody>
                        <a:bodyPr/>
                        <a:lstStyle/>
                        <a:p>
                          <a:endParaRPr lang="en-US"/>
                        </a:p>
                      </a:txBody>
                      <a:tcPr/>
                    </a:tc>
                    <a:tc>
                      <a:txBody>
                        <a:bodyPr/>
                        <a:lstStyle/>
                        <a:p>
                          <a:pPr algn="ctr" fontAlgn="ctr">
                            <a:buNone/>
                          </a:pPr>
                          <a:r>
                            <a:rPr lang="en-US" sz="1200" b="1" i="0" u="none" strike="noStrike">
                              <a:solidFill>
                                <a:srgbClr val="000000"/>
                              </a:solidFill>
                              <a:effectLst/>
                              <a:latin typeface="Aptos"/>
                            </a:rPr>
                            <a:t>Lumens/</a:t>
                          </a:r>
                          <a:r>
                            <a:rPr lang="en-US" sz="1200" b="1" i="0" u="none" strike="noStrike" noProof="0">
                              <a:solidFill>
                                <a:srgbClr val="1F1F1F"/>
                              </a:solidFill>
                              <a:effectLst/>
                            </a:rPr>
                            <a:t>m</a:t>
                          </a:r>
                          <a:r>
                            <a:rPr lang="en-US" sz="1200" b="1" i="0" u="none" strike="noStrike" baseline="30000" noProof="0">
                              <a:solidFill>
                                <a:srgbClr val="1F1F1F"/>
                              </a:solidFill>
                              <a:effectLst/>
                            </a:rPr>
                            <a:t>2</a:t>
                          </a:r>
                          <a14:m>
                            <m:oMath xmlns:m="http://schemas.openxmlformats.org/officeDocument/2006/math">
                              <m:sSup>
                                <m:sSupPr>
                                  <m:ctrlPr>
                                    <a:rPr lang="en-US" sz="1200" b="1" i="1" u="none" strike="noStrike" smtClean="0">
                                      <a:solidFill>
                                        <a:srgbClr val="000000"/>
                                      </a:solidFill>
                                      <a:effectLst/>
                                      <a:latin typeface="Cambria Math" panose="02040503050406030204" pitchFamily="18" charset="0"/>
                                    </a:rPr>
                                  </m:ctrlPr>
                                </m:sSupPr>
                                <m:e>
                                  <m:r>
                                    <a:rPr lang="en-US" sz="1200" b="1" i="1" u="none" strike="noStrike" smtClean="0">
                                      <a:solidFill>
                                        <a:srgbClr val="000000"/>
                                      </a:solidFill>
                                      <a:effectLst/>
                                      <a:latin typeface="Cambria Math" panose="02040503050406030204" pitchFamily="18" charset="0"/>
                                    </a:rPr>
                                    <m:t>𝒎</m:t>
                                  </m:r>
                                </m:e>
                                <m:sup>
                                  <m:r>
                                    <a:rPr lang="en-US" sz="1200" b="1" i="1" u="none" strike="noStrike" smtClean="0">
                                      <a:solidFill>
                                        <a:srgbClr val="000000"/>
                                      </a:solidFill>
                                      <a:effectLst/>
                                      <a:latin typeface="Cambria Math" panose="02040503050406030204" pitchFamily="18" charset="0"/>
                                    </a:rPr>
                                    <m:t>𝟐</m:t>
                                  </m:r>
                                </m:sup>
                              </m:sSup>
                            </m:oMath>
                          </a14:m>
                          <a:endParaRPr lang="en-US" sz="1200" b="1" i="0" u="none" strike="noStrike">
                            <a:solidFill>
                              <a:srgbClr val="000000"/>
                            </a:solidFill>
                            <a:effectLst/>
                            <a:latin typeface="Aptos" panose="020B0004020202020204" pitchFamily="34" charset="0"/>
                          </a:endParaRPr>
                        </a:p>
                      </a:txBody>
                      <a:tcPr marL="0" marR="0"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340344452"/>
                      </a:ext>
                    </a:extLst>
                  </a:tr>
                  <a:tr h="523475">
                    <a:tc rowSpan="2">
                      <a:txBody>
                        <a:bodyPr/>
                        <a:lstStyle/>
                        <a:p>
                          <a:pPr algn="ctr" fontAlgn="ctr">
                            <a:buNone/>
                          </a:pPr>
                          <a:r>
                            <a:rPr lang="en-US" sz="1200" b="1" u="none" strike="noStrike">
                              <a:effectLst/>
                            </a:rPr>
                            <a:t>Color Temperature</a:t>
                          </a:r>
                          <a:endParaRPr lang="en-US" sz="1200" b="1" i="0" u="none" strike="noStrike">
                            <a:solidFill>
                              <a:srgbClr val="000000"/>
                            </a:solidFill>
                            <a:effectLst/>
                            <a:latin typeface="Aptos" panose="020B0004020202020204" pitchFamily="34" charset="0"/>
                          </a:endParaRPr>
                        </a:p>
                      </a:txBody>
                      <a:tcPr marL="0" marR="0" marT="0" marB="0" anchor="ctr"/>
                    </a:tc>
                    <a:tc>
                      <a:txBody>
                        <a:bodyPr/>
                        <a:lstStyle/>
                        <a:p>
                          <a:pPr algn="ctr" fontAlgn="ctr">
                            <a:buNone/>
                          </a:pPr>
                          <a:r>
                            <a:rPr lang="en-US" sz="1200" b="1" u="none" strike="noStrike">
                              <a:effectLst/>
                            </a:rPr>
                            <a:t>Kelvin</a:t>
                          </a:r>
                          <a:endParaRPr lang="en-US" sz="1200" b="1" i="0" u="none" strike="noStrike">
                            <a:solidFill>
                              <a:srgbClr val="000000"/>
                            </a:solidFill>
                            <a:effectLst/>
                            <a:latin typeface="Aptos" panose="020B0004020202020204" pitchFamily="34" charset="0"/>
                          </a:endParaRPr>
                        </a:p>
                      </a:txBody>
                      <a:tcPr marL="0" marR="0" marT="0" marB="0" anchor="ctr"/>
                    </a:tc>
                    <a:tc rowSpan="2">
                      <a:txBody>
                        <a:bodyPr/>
                        <a:lstStyle/>
                        <a:p>
                          <a:pPr algn="ctr" fontAlgn="ctr">
                            <a:buNone/>
                          </a:pPr>
                          <a:r>
                            <a:rPr lang="en-US" sz="1200" b="1" u="none" strike="noStrike">
                              <a:effectLst/>
                            </a:rPr>
                            <a:t>2,200K (Warm)</a:t>
                          </a:r>
                          <a:endParaRPr lang="en-US" sz="1200" b="1" i="0" u="none" strike="noStrike">
                            <a:solidFill>
                              <a:srgbClr val="000000"/>
                            </a:solidFill>
                            <a:effectLst/>
                            <a:latin typeface="Aptos" panose="020B0004020202020204" pitchFamily="34" charset="0"/>
                          </a:endParaRPr>
                        </a:p>
                      </a:txBody>
                      <a:tcPr marL="0" marR="0" marT="0" marB="0" anchor="ctr"/>
                    </a:tc>
                    <a:tc rowSpan="2">
                      <a:txBody>
                        <a:bodyPr/>
                        <a:lstStyle/>
                        <a:p>
                          <a:pPr algn="ctr" fontAlgn="ctr">
                            <a:buNone/>
                          </a:pPr>
                          <a:r>
                            <a:rPr lang="en-US" sz="1200" b="1" u="none" strike="noStrike">
                              <a:effectLst/>
                            </a:rPr>
                            <a:t>3,000 K (Mix)</a:t>
                          </a:r>
                          <a:endParaRPr lang="en-US" sz="1200" b="1" i="0" u="none" strike="noStrike">
                            <a:solidFill>
                              <a:srgbClr val="000000"/>
                            </a:solidFill>
                            <a:effectLst/>
                            <a:latin typeface="Aptos" panose="020B0004020202020204" pitchFamily="34" charset="0"/>
                          </a:endParaRPr>
                        </a:p>
                      </a:txBody>
                      <a:tcPr marL="0" marR="0" marT="0" marB="0" anchor="ctr"/>
                    </a:tc>
                    <a:tc rowSpan="2">
                      <a:txBody>
                        <a:bodyPr/>
                        <a:lstStyle/>
                        <a:p>
                          <a:pPr algn="ctr" fontAlgn="ctr">
                            <a:buNone/>
                          </a:pPr>
                          <a:r>
                            <a:rPr lang="en-US" sz="1200" b="1" u="none" strike="noStrike">
                              <a:effectLst/>
                            </a:rPr>
                            <a:t>&gt;4,000K (Cool)</a:t>
                          </a:r>
                          <a:endParaRPr lang="en-US" sz="1200" b="1" i="0" u="none" strike="noStrike">
                            <a:solidFill>
                              <a:srgbClr val="000000"/>
                            </a:solidFill>
                            <a:effectLst/>
                            <a:latin typeface="Aptos" panose="020B0004020202020204" pitchFamily="34" charset="0"/>
                          </a:endParaRPr>
                        </a:p>
                      </a:txBody>
                      <a:tcPr marL="0" marR="0" marT="0" marB="0" anchor="ctr"/>
                    </a:tc>
                    <a:extLst>
                      <a:ext uri="{0D108BD9-81ED-4DB2-BD59-A6C34878D82A}">
                        <a16:rowId xmlns:a16="http://schemas.microsoft.com/office/drawing/2014/main" val="2596515659"/>
                      </a:ext>
                    </a:extLst>
                  </a:tr>
                  <a:tr h="314085">
                    <a:tc vMerge="1">
                      <a:txBody>
                        <a:bodyPr/>
                        <a:lstStyle/>
                        <a:p>
                          <a:endParaRPr lang="en-US"/>
                        </a:p>
                      </a:txBody>
                      <a:tcPr/>
                    </a:tc>
                    <a:tc>
                      <a:txBody>
                        <a:bodyPr/>
                        <a:lstStyle/>
                        <a:p>
                          <a:pPr algn="ctr" fontAlgn="ctr">
                            <a:buNone/>
                          </a:pPr>
                          <a:r>
                            <a:rPr lang="en-US" sz="1200" b="1" u="none" strike="noStrike">
                              <a:effectLst/>
                            </a:rPr>
                            <a:t>(K)</a:t>
                          </a:r>
                          <a:endParaRPr lang="en-US" sz="1200" b="1" i="0" u="none" strike="noStrike">
                            <a:solidFill>
                              <a:srgbClr val="000000"/>
                            </a:solidFill>
                            <a:effectLst/>
                            <a:latin typeface="Aptos" panose="020B0004020202020204" pitchFamily="34" charset="0"/>
                          </a:endParaRPr>
                        </a:p>
                      </a:txBody>
                      <a:tcPr marL="0" marR="0"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789919131"/>
                      </a:ext>
                    </a:extLst>
                  </a:tr>
                  <a:tr h="1500628">
                    <a:tc>
                      <a:txBody>
                        <a:bodyPr/>
                        <a:lstStyle/>
                        <a:p>
                          <a:pPr algn="ctr" fontAlgn="ctr">
                            <a:buNone/>
                          </a:pPr>
                          <a:r>
                            <a:rPr lang="en-US" sz="1200" b="1" u="none" strike="noStrike">
                              <a:effectLst/>
                            </a:rPr>
                            <a:t>Flood</a:t>
                          </a:r>
                          <a:endParaRPr lang="en-US" sz="1200" b="1" i="0" u="none" strike="noStrike">
                            <a:solidFill>
                              <a:srgbClr val="000000"/>
                            </a:solidFill>
                            <a:effectLst/>
                            <a:latin typeface="Aptos" panose="020B0004020202020204" pitchFamily="34" charset="0"/>
                          </a:endParaRPr>
                        </a:p>
                      </a:txBody>
                      <a:tcPr marL="0" marR="0" marT="0" marB="0" anchor="ctr"/>
                    </a:tc>
                    <a:tc>
                      <a:txBody>
                        <a:bodyPr/>
                        <a:lstStyle/>
                        <a:p>
                          <a:pPr algn="ctr" fontAlgn="ctr">
                            <a:buNone/>
                          </a:pPr>
                          <a:r>
                            <a:rPr lang="en-US" sz="1200" b="1" u="none" strike="noStrike">
                              <a:effectLst/>
                            </a:rPr>
                            <a:t>Lux at Distance (20 ft away from source)</a:t>
                          </a:r>
                          <a:endParaRPr lang="en-US" sz="1200" b="1" i="0" u="none" strike="noStrike">
                            <a:solidFill>
                              <a:srgbClr val="000000"/>
                            </a:solidFill>
                            <a:effectLst/>
                            <a:latin typeface="Aptos" panose="020B0004020202020204" pitchFamily="34" charset="0"/>
                          </a:endParaRPr>
                        </a:p>
                      </a:txBody>
                      <a:tcPr marL="0" marR="0" marT="0" marB="0" anchor="ctr"/>
                    </a:tc>
                    <a:tc>
                      <a:txBody>
                        <a:bodyPr/>
                        <a:lstStyle/>
                        <a:p>
                          <a:pPr algn="ctr" fontAlgn="ctr">
                            <a:buNone/>
                          </a:pPr>
                          <a:r>
                            <a:rPr lang="en-US" sz="1200" b="1" u="none" strike="noStrike">
                              <a:effectLst/>
                            </a:rPr>
                            <a:t>0-2 (Min)</a:t>
                          </a:r>
                          <a:endParaRPr lang="en-US" sz="1200" b="1" i="0" u="none" strike="noStrike">
                            <a:solidFill>
                              <a:srgbClr val="000000"/>
                            </a:solidFill>
                            <a:effectLst/>
                            <a:latin typeface="Aptos" panose="020B0004020202020204" pitchFamily="34" charset="0"/>
                          </a:endParaRPr>
                        </a:p>
                      </a:txBody>
                      <a:tcPr marL="0" marR="0" marT="0" marB="0" anchor="ctr"/>
                    </a:tc>
                    <a:tc>
                      <a:txBody>
                        <a:bodyPr/>
                        <a:lstStyle/>
                        <a:p>
                          <a:pPr algn="ctr" fontAlgn="ctr">
                            <a:buNone/>
                          </a:pPr>
                          <a:r>
                            <a:rPr lang="en-US" sz="1200" b="1" u="none" strike="noStrike">
                              <a:effectLst/>
                            </a:rPr>
                            <a:t>2-6 (Med)</a:t>
                          </a:r>
                          <a:endParaRPr lang="en-US" sz="1200" b="1" i="0" u="none" strike="noStrike">
                            <a:solidFill>
                              <a:srgbClr val="000000"/>
                            </a:solidFill>
                            <a:effectLst/>
                            <a:latin typeface="Aptos" panose="020B0004020202020204" pitchFamily="34" charset="0"/>
                          </a:endParaRPr>
                        </a:p>
                      </a:txBody>
                      <a:tcPr marL="0" marR="0" marT="0" marB="0" anchor="ctr"/>
                    </a:tc>
                    <a:tc>
                      <a:txBody>
                        <a:bodyPr/>
                        <a:lstStyle/>
                        <a:p>
                          <a:pPr algn="ctr" fontAlgn="ctr">
                            <a:buNone/>
                          </a:pPr>
                          <a:r>
                            <a:rPr lang="en-US" sz="1200" b="1" u="none" strike="noStrike">
                              <a:effectLst/>
                            </a:rPr>
                            <a:t>&gt;6 (Max)</a:t>
                          </a:r>
                          <a:endParaRPr lang="en-US" sz="1200" b="1" i="0" u="none" strike="noStrike">
                            <a:solidFill>
                              <a:srgbClr val="000000"/>
                            </a:solidFill>
                            <a:effectLst/>
                            <a:latin typeface="Aptos" panose="020B0004020202020204" pitchFamily="34" charset="0"/>
                          </a:endParaRPr>
                        </a:p>
                      </a:txBody>
                      <a:tcPr marL="0" marR="0" marT="0" marB="0" anchor="ctr"/>
                    </a:tc>
                    <a:extLst>
                      <a:ext uri="{0D108BD9-81ED-4DB2-BD59-A6C34878D82A}">
                        <a16:rowId xmlns:a16="http://schemas.microsoft.com/office/drawing/2014/main" val="2122979857"/>
                      </a:ext>
                    </a:extLst>
                  </a:tr>
                  <a:tr h="296636">
                    <a:tc rowSpan="2">
                      <a:txBody>
                        <a:bodyPr/>
                        <a:lstStyle/>
                        <a:p>
                          <a:pPr algn="ctr" fontAlgn="ctr">
                            <a:buNone/>
                          </a:pPr>
                          <a:r>
                            <a:rPr lang="en-US" sz="1200" b="1" u="none" strike="noStrike">
                              <a:effectLst/>
                            </a:rPr>
                            <a:t>Cost</a:t>
                          </a:r>
                          <a:endParaRPr lang="en-US" sz="1200" b="1" i="0" u="none" strike="noStrike">
                            <a:solidFill>
                              <a:srgbClr val="000000"/>
                            </a:solidFill>
                            <a:effectLst/>
                            <a:latin typeface="Aptos" panose="020B0004020202020204" pitchFamily="34" charset="0"/>
                          </a:endParaRPr>
                        </a:p>
                      </a:txBody>
                      <a:tcPr marL="0" marR="0" marT="0" marB="0" anchor="ctr"/>
                    </a:tc>
                    <a:tc>
                      <a:txBody>
                        <a:bodyPr/>
                        <a:lstStyle/>
                        <a:p>
                          <a:pPr algn="ctr" fontAlgn="ctr">
                            <a:buNone/>
                          </a:pPr>
                          <a:r>
                            <a:rPr lang="en-US" sz="1200" b="1" u="none" strike="noStrike">
                              <a:effectLst/>
                            </a:rPr>
                            <a:t>Dollars</a:t>
                          </a:r>
                          <a:endParaRPr lang="en-US" sz="1200" b="1" i="0" u="none" strike="noStrike">
                            <a:solidFill>
                              <a:srgbClr val="000000"/>
                            </a:solidFill>
                            <a:effectLst/>
                            <a:latin typeface="Aptos" panose="020B0004020202020204" pitchFamily="34" charset="0"/>
                          </a:endParaRPr>
                        </a:p>
                      </a:txBody>
                      <a:tcPr marL="0" marR="0" marT="0" marB="0" anchor="ctr"/>
                    </a:tc>
                    <a:tc rowSpan="2">
                      <a:txBody>
                        <a:bodyPr/>
                        <a:lstStyle/>
                        <a:p>
                          <a:pPr algn="ctr" fontAlgn="ctr">
                            <a:buNone/>
                          </a:pPr>
                          <a:r>
                            <a:rPr lang="en-US" sz="1200" b="1" u="none" strike="noStrike">
                              <a:effectLst/>
                            </a:rPr>
                            <a:t>0-250 ($)</a:t>
                          </a:r>
                          <a:endParaRPr lang="en-US" sz="1200" b="1" i="0" u="none" strike="noStrike">
                            <a:solidFill>
                              <a:srgbClr val="000000"/>
                            </a:solidFill>
                            <a:effectLst/>
                            <a:latin typeface="Aptos" panose="020B0004020202020204" pitchFamily="34" charset="0"/>
                          </a:endParaRPr>
                        </a:p>
                      </a:txBody>
                      <a:tcPr marL="0" marR="0" marT="0" marB="0" anchor="ctr"/>
                    </a:tc>
                    <a:tc rowSpan="2">
                      <a:txBody>
                        <a:bodyPr/>
                        <a:lstStyle/>
                        <a:p>
                          <a:pPr algn="ctr" fontAlgn="ctr">
                            <a:buNone/>
                          </a:pPr>
                          <a:r>
                            <a:rPr lang="en-US" sz="1200" b="1" u="none" strike="noStrike">
                              <a:effectLst/>
                            </a:rPr>
                            <a:t>$250-2000 ($$)</a:t>
                          </a:r>
                          <a:endParaRPr lang="en-US" sz="1200" b="1" i="0" u="none" strike="noStrike">
                            <a:solidFill>
                              <a:srgbClr val="000000"/>
                            </a:solidFill>
                            <a:effectLst/>
                            <a:latin typeface="Aptos" panose="020B0004020202020204" pitchFamily="34" charset="0"/>
                          </a:endParaRPr>
                        </a:p>
                      </a:txBody>
                      <a:tcPr marL="0" marR="0" marT="0" marB="0" anchor="ctr"/>
                    </a:tc>
                    <a:tc rowSpan="2">
                      <a:txBody>
                        <a:bodyPr/>
                        <a:lstStyle/>
                        <a:p>
                          <a:pPr algn="ctr" fontAlgn="ctr">
                            <a:buNone/>
                          </a:pPr>
                          <a:r>
                            <a:rPr lang="en-US" sz="1200" b="1" u="none" strike="noStrike">
                              <a:effectLst/>
                            </a:rPr>
                            <a:t>&gt;$2000 ($$$)</a:t>
                          </a:r>
                          <a:endParaRPr lang="en-US" sz="1200" b="1" i="0" u="none" strike="noStrike">
                            <a:solidFill>
                              <a:srgbClr val="000000"/>
                            </a:solidFill>
                            <a:effectLst/>
                            <a:latin typeface="Aptos" panose="020B0004020202020204" pitchFamily="34" charset="0"/>
                          </a:endParaRPr>
                        </a:p>
                      </a:txBody>
                      <a:tcPr marL="0" marR="0" marT="0" marB="0" anchor="ctr"/>
                    </a:tc>
                    <a:extLst>
                      <a:ext uri="{0D108BD9-81ED-4DB2-BD59-A6C34878D82A}">
                        <a16:rowId xmlns:a16="http://schemas.microsoft.com/office/drawing/2014/main" val="2299931215"/>
                      </a:ext>
                    </a:extLst>
                  </a:tr>
                  <a:tr h="314085">
                    <a:tc vMerge="1">
                      <a:txBody>
                        <a:bodyPr/>
                        <a:lstStyle/>
                        <a:p>
                          <a:endParaRPr lang="en-US"/>
                        </a:p>
                      </a:txBody>
                      <a:tcPr/>
                    </a:tc>
                    <a:tc>
                      <a:txBody>
                        <a:bodyPr/>
                        <a:lstStyle/>
                        <a:p>
                          <a:pPr algn="ctr" fontAlgn="ctr">
                            <a:buNone/>
                          </a:pPr>
                          <a:r>
                            <a:rPr lang="en-US" sz="1200" b="1" u="none" strike="noStrike">
                              <a:effectLst/>
                            </a:rPr>
                            <a:t>($)</a:t>
                          </a:r>
                          <a:endParaRPr lang="en-US" sz="1200" b="1" i="0" u="none" strike="noStrike">
                            <a:solidFill>
                              <a:srgbClr val="000000"/>
                            </a:solidFill>
                            <a:effectLst/>
                            <a:latin typeface="Aptos" panose="020B0004020202020204" pitchFamily="34" charset="0"/>
                          </a:endParaRPr>
                        </a:p>
                      </a:txBody>
                      <a:tcPr marL="0" marR="0"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13269606"/>
                      </a:ext>
                    </a:extLst>
                  </a:tr>
                </a:tbl>
              </a:graphicData>
            </a:graphic>
          </p:graphicFrame>
        </mc:Choice>
        <mc:Fallback xmlns="">
          <p:graphicFrame>
            <p:nvGraphicFramePr>
              <p:cNvPr id="19" name="Content Placeholder 18">
                <a:extLst>
                  <a:ext uri="{FF2B5EF4-FFF2-40B4-BE49-F238E27FC236}">
                    <a16:creationId xmlns:a16="http://schemas.microsoft.com/office/drawing/2014/main" id="{CD28C1E2-FCE7-7B18-D434-8E876FE1BA36}"/>
                  </a:ext>
                </a:extLst>
              </p:cNvPr>
              <p:cNvGraphicFramePr>
                <a:graphicFrameLocks noGrp="1"/>
              </p:cNvGraphicFramePr>
              <p:nvPr>
                <p:ph idx="1"/>
                <p:extLst>
                  <p:ext uri="{D42A27DB-BD31-4B8C-83A1-F6EECF244321}">
                    <p14:modId xmlns:p14="http://schemas.microsoft.com/office/powerpoint/2010/main" val="108784242"/>
                  </p:ext>
                </p:extLst>
              </p:nvPr>
            </p:nvGraphicFramePr>
            <p:xfrm>
              <a:off x="5919470" y="1605553"/>
              <a:ext cx="5947230" cy="4781072"/>
            </p:xfrm>
            <a:graphic>
              <a:graphicData uri="http://schemas.openxmlformats.org/drawingml/2006/table">
                <a:tbl>
                  <a:tblPr>
                    <a:tableStyleId>{5C22544A-7EE6-4342-B048-85BDC9FD1C3A}</a:tableStyleId>
                  </a:tblPr>
                  <a:tblGrid>
                    <a:gridCol w="1189446">
                      <a:extLst>
                        <a:ext uri="{9D8B030D-6E8A-4147-A177-3AD203B41FA5}">
                          <a16:colId xmlns:a16="http://schemas.microsoft.com/office/drawing/2014/main" val="833007520"/>
                        </a:ext>
                      </a:extLst>
                    </a:gridCol>
                    <a:gridCol w="1189446">
                      <a:extLst>
                        <a:ext uri="{9D8B030D-6E8A-4147-A177-3AD203B41FA5}">
                          <a16:colId xmlns:a16="http://schemas.microsoft.com/office/drawing/2014/main" val="2158237435"/>
                        </a:ext>
                      </a:extLst>
                    </a:gridCol>
                    <a:gridCol w="1189446">
                      <a:extLst>
                        <a:ext uri="{9D8B030D-6E8A-4147-A177-3AD203B41FA5}">
                          <a16:colId xmlns:a16="http://schemas.microsoft.com/office/drawing/2014/main" val="2619193497"/>
                        </a:ext>
                      </a:extLst>
                    </a:gridCol>
                    <a:gridCol w="1189446">
                      <a:extLst>
                        <a:ext uri="{9D8B030D-6E8A-4147-A177-3AD203B41FA5}">
                          <a16:colId xmlns:a16="http://schemas.microsoft.com/office/drawing/2014/main" val="391488511"/>
                        </a:ext>
                      </a:extLst>
                    </a:gridCol>
                    <a:gridCol w="1189446">
                      <a:extLst>
                        <a:ext uri="{9D8B030D-6E8A-4147-A177-3AD203B41FA5}">
                          <a16:colId xmlns:a16="http://schemas.microsoft.com/office/drawing/2014/main" val="2294080142"/>
                        </a:ext>
                      </a:extLst>
                    </a:gridCol>
                  </a:tblGrid>
                  <a:tr h="314085">
                    <a:tc rowSpan="2">
                      <a:txBody>
                        <a:bodyPr/>
                        <a:lstStyle/>
                        <a:p>
                          <a:pPr algn="ctr" fontAlgn="ctr">
                            <a:buNone/>
                          </a:pPr>
                          <a:r>
                            <a:rPr lang="en-US" sz="1200" b="1" u="none" strike="noStrike">
                              <a:effectLst/>
                            </a:rPr>
                            <a:t>Light</a:t>
                          </a:r>
                        </a:p>
                        <a:p>
                          <a:pPr algn="ctr" fontAlgn="ctr">
                            <a:buNone/>
                          </a:pPr>
                          <a:r>
                            <a:rPr lang="en-US" sz="1200" b="1" u="none" strike="noStrike">
                              <a:effectLst/>
                            </a:rPr>
                            <a:t>Characteristic</a:t>
                          </a:r>
                          <a:endParaRPr lang="en-US" sz="1200" b="1" i="0" u="none" strike="noStrike">
                            <a:solidFill>
                              <a:srgbClr val="000000"/>
                            </a:solidFill>
                            <a:effectLst/>
                            <a:latin typeface="Aptos" panose="020B0004020202020204" pitchFamily="34" charset="0"/>
                          </a:endParaRPr>
                        </a:p>
                      </a:txBody>
                      <a:tcPr marL="0" marR="0" marT="0" marB="0" anchor="ctr"/>
                    </a:tc>
                    <a:tc rowSpan="2">
                      <a:txBody>
                        <a:bodyPr/>
                        <a:lstStyle/>
                        <a:p>
                          <a:pPr algn="ctr" fontAlgn="ctr">
                            <a:buNone/>
                          </a:pPr>
                          <a:r>
                            <a:rPr lang="en-US" sz="1200" b="1" u="none" strike="noStrike">
                              <a:effectLst/>
                            </a:rPr>
                            <a:t>Units</a:t>
                          </a:r>
                          <a:endParaRPr lang="en-US" sz="1200" b="1" i="0" u="none" strike="noStrike">
                            <a:solidFill>
                              <a:srgbClr val="000000"/>
                            </a:solidFill>
                            <a:effectLst/>
                            <a:latin typeface="Aptos" panose="020B0004020202020204" pitchFamily="34" charset="0"/>
                          </a:endParaRPr>
                        </a:p>
                      </a:txBody>
                      <a:tcPr marL="0" marR="0" marT="0" marB="0" anchor="ctr"/>
                    </a:tc>
                    <a:tc gridSpan="3">
                      <a:txBody>
                        <a:bodyPr/>
                        <a:lstStyle/>
                        <a:p>
                          <a:pPr algn="ctr" fontAlgn="ctr">
                            <a:buNone/>
                          </a:pPr>
                          <a:r>
                            <a:rPr lang="en-US" sz="1200" b="1" u="none" strike="noStrike">
                              <a:effectLst/>
                            </a:rPr>
                            <a:t>Intensity</a:t>
                          </a:r>
                          <a:endParaRPr lang="en-US" sz="1200" b="1" i="0" u="none" strike="noStrike">
                            <a:solidFill>
                              <a:srgbClr val="000000"/>
                            </a:solidFill>
                            <a:effectLst/>
                            <a:latin typeface="Aptos" panose="020B0004020202020204" pitchFamily="34" charset="0"/>
                          </a:endParaRPr>
                        </a:p>
                      </a:txBody>
                      <a:tcPr marL="0" marR="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86196871"/>
                      </a:ext>
                    </a:extLst>
                  </a:tr>
                  <a:tr h="610721">
                    <a:tc vMerge="1">
                      <a:txBody>
                        <a:bodyPr/>
                        <a:lstStyle/>
                        <a:p>
                          <a:endParaRPr/>
                        </a:p>
                      </a:txBody>
                      <a:tcPr marL="0" marR="0" marT="0" marB="0" anchor="ctr"/>
                    </a:tc>
                    <a:tc vMerge="1">
                      <a:txBody>
                        <a:bodyPr/>
                        <a:lstStyle/>
                        <a:p>
                          <a:endParaRPr lang="en-US"/>
                        </a:p>
                      </a:txBody>
                      <a:tcPr/>
                    </a:tc>
                    <a:tc>
                      <a:txBody>
                        <a:bodyPr/>
                        <a:lstStyle/>
                        <a:p>
                          <a:pPr algn="ctr" fontAlgn="ctr">
                            <a:buNone/>
                          </a:pPr>
                          <a:r>
                            <a:rPr lang="en-US" sz="1200" b="1" u="none" strike="noStrike">
                              <a:effectLst/>
                            </a:rPr>
                            <a:t>Low:</a:t>
                          </a:r>
                          <a:endParaRPr lang="en-US" sz="1200" b="1" i="1" u="none" strike="noStrike">
                            <a:solidFill>
                              <a:srgbClr val="000000"/>
                            </a:solidFill>
                            <a:effectLst/>
                            <a:latin typeface="Aptos" panose="020B0004020202020204" pitchFamily="34" charset="0"/>
                          </a:endParaRPr>
                        </a:p>
                      </a:txBody>
                      <a:tcPr marL="0" marR="0" marT="0" marB="0" anchor="ctr"/>
                    </a:tc>
                    <a:tc>
                      <a:txBody>
                        <a:bodyPr/>
                        <a:lstStyle/>
                        <a:p>
                          <a:pPr algn="ctr" fontAlgn="ctr">
                            <a:buNone/>
                          </a:pPr>
                          <a:r>
                            <a:rPr lang="en-US" sz="1200" b="1" u="none" strike="noStrike">
                              <a:effectLst/>
                            </a:rPr>
                            <a:t>Med:</a:t>
                          </a:r>
                          <a:endParaRPr lang="en-US" sz="1200" b="1" i="1" u="none" strike="noStrike">
                            <a:solidFill>
                              <a:srgbClr val="000000"/>
                            </a:solidFill>
                            <a:effectLst/>
                            <a:latin typeface="Aptos" panose="020B0004020202020204" pitchFamily="34" charset="0"/>
                          </a:endParaRPr>
                        </a:p>
                      </a:txBody>
                      <a:tcPr marL="0" marR="0" marT="0" marB="0" anchor="ctr"/>
                    </a:tc>
                    <a:tc>
                      <a:txBody>
                        <a:bodyPr/>
                        <a:lstStyle/>
                        <a:p>
                          <a:pPr algn="ctr" fontAlgn="ctr">
                            <a:buNone/>
                          </a:pPr>
                          <a:r>
                            <a:rPr lang="en-US" sz="1200" b="1" u="none" strike="noStrike">
                              <a:effectLst/>
                            </a:rPr>
                            <a:t>High:</a:t>
                          </a:r>
                          <a:endParaRPr lang="en-US" sz="1200" b="1" i="1" u="none" strike="noStrike">
                            <a:solidFill>
                              <a:srgbClr val="000000"/>
                            </a:solidFill>
                            <a:effectLst/>
                            <a:latin typeface="Aptos" panose="020B0004020202020204" pitchFamily="34" charset="0"/>
                          </a:endParaRPr>
                        </a:p>
                      </a:txBody>
                      <a:tcPr marL="0" marR="0" marT="0" marB="0" anchor="ctr"/>
                    </a:tc>
                    <a:extLst>
                      <a:ext uri="{0D108BD9-81ED-4DB2-BD59-A6C34878D82A}">
                        <a16:rowId xmlns:a16="http://schemas.microsoft.com/office/drawing/2014/main" val="967537047"/>
                      </a:ext>
                    </a:extLst>
                  </a:tr>
                  <a:tr h="593272">
                    <a:tc rowSpan="2">
                      <a:txBody>
                        <a:bodyPr/>
                        <a:lstStyle/>
                        <a:p>
                          <a:pPr algn="l" fontAlgn="b">
                            <a:buNone/>
                          </a:pPr>
                          <a:r>
                            <a:rPr lang="en-US" sz="1200" b="1" u="none" strike="noStrike">
                              <a:effectLst/>
                            </a:rPr>
                            <a:t>      Illuminance</a:t>
                          </a:r>
                          <a:endParaRPr lang="en-US" sz="1200" b="1" i="0" u="none" strike="noStrike">
                            <a:solidFill>
                              <a:srgbClr val="000000"/>
                            </a:solidFill>
                            <a:effectLst/>
                            <a:latin typeface="Aptos Narrow" panose="020B0004020202020204" pitchFamily="34" charset="0"/>
                          </a:endParaRPr>
                        </a:p>
                      </a:txBody>
                      <a:tcPr marL="0" marR="0" marT="0" marB="0" anchor="ctr"/>
                    </a:tc>
                    <a:tc>
                      <a:txBody>
                        <a:bodyPr/>
                        <a:lstStyle/>
                        <a:p>
                          <a:pPr algn="ctr" fontAlgn="ctr">
                            <a:buNone/>
                          </a:pPr>
                          <a:r>
                            <a:rPr lang="en-US" sz="1200" b="1" u="none" strike="noStrike">
                              <a:effectLst/>
                            </a:rPr>
                            <a:t>Lux </a:t>
                          </a:r>
                          <a:endParaRPr lang="en-US" sz="1200" b="1" i="0" u="none" strike="noStrike">
                            <a:solidFill>
                              <a:srgbClr val="000000"/>
                            </a:solidFill>
                            <a:effectLst/>
                            <a:latin typeface="Aptos" panose="020B0004020202020204" pitchFamily="34" charset="0"/>
                          </a:endParaRPr>
                        </a:p>
                      </a:txBody>
                      <a:tcPr marL="0" marR="0" marT="0" marB="0" anchor="ctr"/>
                    </a:tc>
                    <a:tc rowSpan="2">
                      <a:txBody>
                        <a:bodyPr/>
                        <a:lstStyle/>
                        <a:p>
                          <a:pPr algn="ctr" fontAlgn="ctr">
                            <a:buNone/>
                          </a:pPr>
                          <a:r>
                            <a:rPr lang="en-US" sz="1200" b="1" u="none" strike="noStrike">
                              <a:effectLst/>
                            </a:rPr>
                            <a:t>0-5 Lux</a:t>
                          </a:r>
                          <a:endParaRPr lang="en-US" sz="1200" b="1" i="0" u="none" strike="noStrike">
                            <a:solidFill>
                              <a:srgbClr val="000000"/>
                            </a:solidFill>
                            <a:effectLst/>
                            <a:latin typeface="Aptos" panose="020B0004020202020204" pitchFamily="34" charset="0"/>
                          </a:endParaRPr>
                        </a:p>
                      </a:txBody>
                      <a:tcPr marL="0" marR="0" marT="0" marB="0" anchor="ctr"/>
                    </a:tc>
                    <a:tc rowSpan="2">
                      <a:txBody>
                        <a:bodyPr/>
                        <a:lstStyle/>
                        <a:p>
                          <a:pPr algn="ctr" fontAlgn="ctr">
                            <a:buNone/>
                          </a:pPr>
                          <a:r>
                            <a:rPr lang="en-US" sz="1200" b="1" u="none" strike="noStrike">
                              <a:effectLst/>
                            </a:rPr>
                            <a:t>5-20</a:t>
                          </a:r>
                          <a:r>
                            <a:rPr lang="en-US" sz="700" b="1" u="none" strike="noStrike">
                              <a:effectLst/>
                            </a:rPr>
                            <a:t> </a:t>
                          </a:r>
                          <a:r>
                            <a:rPr lang="en-US" sz="1200" b="1" u="none" strike="noStrike">
                              <a:effectLst/>
                            </a:rPr>
                            <a:t>Lux</a:t>
                          </a:r>
                          <a:endParaRPr lang="en-US" sz="1200" b="1" i="0" u="none" strike="noStrike">
                            <a:solidFill>
                              <a:srgbClr val="000000"/>
                            </a:solidFill>
                            <a:effectLst/>
                            <a:latin typeface="Aptos" panose="020B0004020202020204" pitchFamily="34" charset="0"/>
                          </a:endParaRPr>
                        </a:p>
                      </a:txBody>
                      <a:tcPr marL="0" marR="0" marT="0" marB="0" anchor="ctr"/>
                    </a:tc>
                    <a:tc rowSpan="2">
                      <a:txBody>
                        <a:bodyPr/>
                        <a:lstStyle/>
                        <a:p>
                          <a:pPr algn="ctr" fontAlgn="ctr">
                            <a:buNone/>
                          </a:pPr>
                          <a:r>
                            <a:rPr lang="en-US" sz="1200" b="1" u="none" strike="noStrike">
                              <a:effectLst/>
                            </a:rPr>
                            <a:t>&gt;20 Lux</a:t>
                          </a:r>
                          <a:endParaRPr lang="en-US" sz="1200" b="1" i="0" u="none" strike="noStrike">
                            <a:solidFill>
                              <a:srgbClr val="000000"/>
                            </a:solidFill>
                            <a:effectLst/>
                            <a:latin typeface="Aptos" panose="020B0004020202020204" pitchFamily="34" charset="0"/>
                          </a:endParaRPr>
                        </a:p>
                      </a:txBody>
                      <a:tcPr marL="0" marR="0" marT="0" marB="0" anchor="ctr"/>
                    </a:tc>
                    <a:extLst>
                      <a:ext uri="{0D108BD9-81ED-4DB2-BD59-A6C34878D82A}">
                        <a16:rowId xmlns:a16="http://schemas.microsoft.com/office/drawing/2014/main" val="260534078"/>
                      </a:ext>
                    </a:extLst>
                  </a:tr>
                  <a:tr h="314085">
                    <a:tc vMerge="1">
                      <a:txBody>
                        <a:bodyPr/>
                        <a:lstStyle/>
                        <a:p>
                          <a:endParaRPr lang="en-US"/>
                        </a:p>
                      </a:txBody>
                      <a:tcPr/>
                    </a:tc>
                    <a:tc>
                      <a:txBody>
                        <a:bodyPr/>
                        <a:lstStyle/>
                        <a:p>
                          <a:endParaRPr lang="en-US"/>
                        </a:p>
                      </a:txBody>
                      <a:tcPr marL="0" marR="0" marT="0" marB="0" anchor="ctr">
                        <a:blipFill>
                          <a:blip r:embed="rId3"/>
                          <a:stretch>
                            <a:fillRect l="-100513" t="-480769" r="-301538" b="-938462"/>
                          </a:stretch>
                        </a:blip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340344452"/>
                      </a:ext>
                    </a:extLst>
                  </a:tr>
                  <a:tr h="523475">
                    <a:tc rowSpan="2">
                      <a:txBody>
                        <a:bodyPr/>
                        <a:lstStyle/>
                        <a:p>
                          <a:pPr algn="ctr" fontAlgn="ctr">
                            <a:buNone/>
                          </a:pPr>
                          <a:r>
                            <a:rPr lang="en-US" sz="1200" b="1" u="none" strike="noStrike">
                              <a:effectLst/>
                            </a:rPr>
                            <a:t>Color Temperature</a:t>
                          </a:r>
                          <a:endParaRPr lang="en-US" sz="1200" b="1" i="0" u="none" strike="noStrike">
                            <a:solidFill>
                              <a:srgbClr val="000000"/>
                            </a:solidFill>
                            <a:effectLst/>
                            <a:latin typeface="Aptos" panose="020B0004020202020204" pitchFamily="34" charset="0"/>
                          </a:endParaRPr>
                        </a:p>
                      </a:txBody>
                      <a:tcPr marL="0" marR="0" marT="0" marB="0" anchor="ctr"/>
                    </a:tc>
                    <a:tc>
                      <a:txBody>
                        <a:bodyPr/>
                        <a:lstStyle/>
                        <a:p>
                          <a:pPr algn="ctr" fontAlgn="ctr">
                            <a:buNone/>
                          </a:pPr>
                          <a:r>
                            <a:rPr lang="en-US" sz="1200" b="1" u="none" strike="noStrike">
                              <a:effectLst/>
                            </a:rPr>
                            <a:t>Kelvin</a:t>
                          </a:r>
                          <a:endParaRPr lang="en-US" sz="1200" b="1" i="0" u="none" strike="noStrike">
                            <a:solidFill>
                              <a:srgbClr val="000000"/>
                            </a:solidFill>
                            <a:effectLst/>
                            <a:latin typeface="Aptos" panose="020B0004020202020204" pitchFamily="34" charset="0"/>
                          </a:endParaRPr>
                        </a:p>
                      </a:txBody>
                      <a:tcPr marL="0" marR="0" marT="0" marB="0" anchor="ctr"/>
                    </a:tc>
                    <a:tc rowSpan="2">
                      <a:txBody>
                        <a:bodyPr/>
                        <a:lstStyle/>
                        <a:p>
                          <a:pPr algn="ctr" fontAlgn="ctr">
                            <a:buNone/>
                          </a:pPr>
                          <a:r>
                            <a:rPr lang="en-US" sz="1200" b="1" u="none" strike="noStrike">
                              <a:effectLst/>
                            </a:rPr>
                            <a:t>2,200K (Warm)</a:t>
                          </a:r>
                          <a:endParaRPr lang="en-US" sz="1200" b="1" i="0" u="none" strike="noStrike">
                            <a:solidFill>
                              <a:srgbClr val="000000"/>
                            </a:solidFill>
                            <a:effectLst/>
                            <a:latin typeface="Aptos" panose="020B0004020202020204" pitchFamily="34" charset="0"/>
                          </a:endParaRPr>
                        </a:p>
                      </a:txBody>
                      <a:tcPr marL="0" marR="0" marT="0" marB="0" anchor="ctr"/>
                    </a:tc>
                    <a:tc rowSpan="2">
                      <a:txBody>
                        <a:bodyPr/>
                        <a:lstStyle/>
                        <a:p>
                          <a:pPr algn="ctr" fontAlgn="ctr">
                            <a:buNone/>
                          </a:pPr>
                          <a:r>
                            <a:rPr lang="en-US" sz="1200" b="1" u="none" strike="noStrike">
                              <a:effectLst/>
                            </a:rPr>
                            <a:t>3,000 K (Mix)</a:t>
                          </a:r>
                          <a:endParaRPr lang="en-US" sz="1200" b="1" i="0" u="none" strike="noStrike">
                            <a:solidFill>
                              <a:srgbClr val="000000"/>
                            </a:solidFill>
                            <a:effectLst/>
                            <a:latin typeface="Aptos" panose="020B0004020202020204" pitchFamily="34" charset="0"/>
                          </a:endParaRPr>
                        </a:p>
                      </a:txBody>
                      <a:tcPr marL="0" marR="0" marT="0" marB="0" anchor="ctr"/>
                    </a:tc>
                    <a:tc rowSpan="2">
                      <a:txBody>
                        <a:bodyPr/>
                        <a:lstStyle/>
                        <a:p>
                          <a:pPr algn="ctr" fontAlgn="ctr">
                            <a:buNone/>
                          </a:pPr>
                          <a:r>
                            <a:rPr lang="en-US" sz="1200" b="1" u="none" strike="noStrike">
                              <a:effectLst/>
                            </a:rPr>
                            <a:t>&gt;4,000K (Cool)</a:t>
                          </a:r>
                          <a:endParaRPr lang="en-US" sz="1200" b="1" i="0" u="none" strike="noStrike">
                            <a:solidFill>
                              <a:srgbClr val="000000"/>
                            </a:solidFill>
                            <a:effectLst/>
                            <a:latin typeface="Aptos" panose="020B0004020202020204" pitchFamily="34" charset="0"/>
                          </a:endParaRPr>
                        </a:p>
                      </a:txBody>
                      <a:tcPr marL="0" marR="0" marT="0" marB="0" anchor="ctr"/>
                    </a:tc>
                    <a:extLst>
                      <a:ext uri="{0D108BD9-81ED-4DB2-BD59-A6C34878D82A}">
                        <a16:rowId xmlns:a16="http://schemas.microsoft.com/office/drawing/2014/main" val="2596515659"/>
                      </a:ext>
                    </a:extLst>
                  </a:tr>
                  <a:tr h="314085">
                    <a:tc vMerge="1">
                      <a:txBody>
                        <a:bodyPr/>
                        <a:lstStyle/>
                        <a:p>
                          <a:endParaRPr lang="en-US"/>
                        </a:p>
                      </a:txBody>
                      <a:tcPr/>
                    </a:tc>
                    <a:tc>
                      <a:txBody>
                        <a:bodyPr/>
                        <a:lstStyle/>
                        <a:p>
                          <a:pPr algn="ctr" fontAlgn="ctr">
                            <a:buNone/>
                          </a:pPr>
                          <a:r>
                            <a:rPr lang="en-US" sz="1200" b="1" u="none" strike="noStrike">
                              <a:effectLst/>
                            </a:rPr>
                            <a:t>(K)</a:t>
                          </a:r>
                          <a:endParaRPr lang="en-US" sz="1200" b="1" i="0" u="none" strike="noStrike">
                            <a:solidFill>
                              <a:srgbClr val="000000"/>
                            </a:solidFill>
                            <a:effectLst/>
                            <a:latin typeface="Aptos" panose="020B0004020202020204" pitchFamily="34" charset="0"/>
                          </a:endParaRPr>
                        </a:p>
                      </a:txBody>
                      <a:tcPr marL="0" marR="0"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789919131"/>
                      </a:ext>
                    </a:extLst>
                  </a:tr>
                  <a:tr h="1500628">
                    <a:tc>
                      <a:txBody>
                        <a:bodyPr/>
                        <a:lstStyle/>
                        <a:p>
                          <a:pPr algn="ctr" fontAlgn="ctr">
                            <a:buNone/>
                          </a:pPr>
                          <a:r>
                            <a:rPr lang="en-US" sz="1200" b="1" u="none" strike="noStrike">
                              <a:effectLst/>
                            </a:rPr>
                            <a:t>Flood</a:t>
                          </a:r>
                          <a:endParaRPr lang="en-US" sz="1200" b="1" i="0" u="none" strike="noStrike">
                            <a:solidFill>
                              <a:srgbClr val="000000"/>
                            </a:solidFill>
                            <a:effectLst/>
                            <a:latin typeface="Aptos" panose="020B0004020202020204" pitchFamily="34" charset="0"/>
                          </a:endParaRPr>
                        </a:p>
                      </a:txBody>
                      <a:tcPr marL="0" marR="0" marT="0" marB="0" anchor="ctr"/>
                    </a:tc>
                    <a:tc>
                      <a:txBody>
                        <a:bodyPr/>
                        <a:lstStyle/>
                        <a:p>
                          <a:pPr algn="ctr" fontAlgn="ctr">
                            <a:buNone/>
                          </a:pPr>
                          <a:r>
                            <a:rPr lang="en-US" sz="1200" b="1" u="none" strike="noStrike">
                              <a:effectLst/>
                            </a:rPr>
                            <a:t>Lux at Distance (20 ft away from source)</a:t>
                          </a:r>
                          <a:endParaRPr lang="en-US" sz="1200" b="1" i="0" u="none" strike="noStrike">
                            <a:solidFill>
                              <a:srgbClr val="000000"/>
                            </a:solidFill>
                            <a:effectLst/>
                            <a:latin typeface="Aptos" panose="020B0004020202020204" pitchFamily="34" charset="0"/>
                          </a:endParaRPr>
                        </a:p>
                      </a:txBody>
                      <a:tcPr marL="0" marR="0" marT="0" marB="0" anchor="ctr"/>
                    </a:tc>
                    <a:tc>
                      <a:txBody>
                        <a:bodyPr/>
                        <a:lstStyle/>
                        <a:p>
                          <a:pPr algn="ctr" fontAlgn="ctr">
                            <a:buNone/>
                          </a:pPr>
                          <a:r>
                            <a:rPr lang="en-US" sz="1200" b="1" u="none" strike="noStrike">
                              <a:effectLst/>
                            </a:rPr>
                            <a:t>0-2 (Min)</a:t>
                          </a:r>
                          <a:endParaRPr lang="en-US" sz="1200" b="1" i="0" u="none" strike="noStrike">
                            <a:solidFill>
                              <a:srgbClr val="000000"/>
                            </a:solidFill>
                            <a:effectLst/>
                            <a:latin typeface="Aptos" panose="020B0004020202020204" pitchFamily="34" charset="0"/>
                          </a:endParaRPr>
                        </a:p>
                      </a:txBody>
                      <a:tcPr marL="0" marR="0" marT="0" marB="0" anchor="ctr"/>
                    </a:tc>
                    <a:tc>
                      <a:txBody>
                        <a:bodyPr/>
                        <a:lstStyle/>
                        <a:p>
                          <a:pPr algn="ctr" fontAlgn="ctr">
                            <a:buNone/>
                          </a:pPr>
                          <a:r>
                            <a:rPr lang="en-US" sz="1200" b="1" u="none" strike="noStrike">
                              <a:effectLst/>
                            </a:rPr>
                            <a:t>2-6 (Med)</a:t>
                          </a:r>
                          <a:endParaRPr lang="en-US" sz="1200" b="1" i="0" u="none" strike="noStrike">
                            <a:solidFill>
                              <a:srgbClr val="000000"/>
                            </a:solidFill>
                            <a:effectLst/>
                            <a:latin typeface="Aptos" panose="020B0004020202020204" pitchFamily="34" charset="0"/>
                          </a:endParaRPr>
                        </a:p>
                      </a:txBody>
                      <a:tcPr marL="0" marR="0" marT="0" marB="0" anchor="ctr"/>
                    </a:tc>
                    <a:tc>
                      <a:txBody>
                        <a:bodyPr/>
                        <a:lstStyle/>
                        <a:p>
                          <a:pPr algn="ctr" fontAlgn="ctr">
                            <a:buNone/>
                          </a:pPr>
                          <a:r>
                            <a:rPr lang="en-US" sz="1200" b="1" u="none" strike="noStrike">
                              <a:effectLst/>
                            </a:rPr>
                            <a:t>&gt;6 (Max)</a:t>
                          </a:r>
                          <a:endParaRPr lang="en-US" sz="1200" b="1" i="0" u="none" strike="noStrike">
                            <a:solidFill>
                              <a:srgbClr val="000000"/>
                            </a:solidFill>
                            <a:effectLst/>
                            <a:latin typeface="Aptos" panose="020B0004020202020204" pitchFamily="34" charset="0"/>
                          </a:endParaRPr>
                        </a:p>
                      </a:txBody>
                      <a:tcPr marL="0" marR="0" marT="0" marB="0" anchor="ctr"/>
                    </a:tc>
                    <a:extLst>
                      <a:ext uri="{0D108BD9-81ED-4DB2-BD59-A6C34878D82A}">
                        <a16:rowId xmlns:a16="http://schemas.microsoft.com/office/drawing/2014/main" val="2122979857"/>
                      </a:ext>
                    </a:extLst>
                  </a:tr>
                  <a:tr h="296636">
                    <a:tc rowSpan="2">
                      <a:txBody>
                        <a:bodyPr/>
                        <a:lstStyle/>
                        <a:p>
                          <a:pPr algn="ctr" fontAlgn="ctr">
                            <a:buNone/>
                          </a:pPr>
                          <a:r>
                            <a:rPr lang="en-US" sz="1200" b="1" u="none" strike="noStrike">
                              <a:effectLst/>
                            </a:rPr>
                            <a:t>Cost</a:t>
                          </a:r>
                          <a:endParaRPr lang="en-US" sz="1200" b="1" i="0" u="none" strike="noStrike">
                            <a:solidFill>
                              <a:srgbClr val="000000"/>
                            </a:solidFill>
                            <a:effectLst/>
                            <a:latin typeface="Aptos" panose="020B0004020202020204" pitchFamily="34" charset="0"/>
                          </a:endParaRPr>
                        </a:p>
                      </a:txBody>
                      <a:tcPr marL="0" marR="0" marT="0" marB="0" anchor="ctr"/>
                    </a:tc>
                    <a:tc>
                      <a:txBody>
                        <a:bodyPr/>
                        <a:lstStyle/>
                        <a:p>
                          <a:pPr algn="ctr" fontAlgn="ctr">
                            <a:buNone/>
                          </a:pPr>
                          <a:r>
                            <a:rPr lang="en-US" sz="1200" b="1" u="none" strike="noStrike">
                              <a:effectLst/>
                            </a:rPr>
                            <a:t>Dollars</a:t>
                          </a:r>
                          <a:endParaRPr lang="en-US" sz="1200" b="1" i="0" u="none" strike="noStrike">
                            <a:solidFill>
                              <a:srgbClr val="000000"/>
                            </a:solidFill>
                            <a:effectLst/>
                            <a:latin typeface="Aptos" panose="020B0004020202020204" pitchFamily="34" charset="0"/>
                          </a:endParaRPr>
                        </a:p>
                      </a:txBody>
                      <a:tcPr marL="0" marR="0" marT="0" marB="0" anchor="ctr"/>
                    </a:tc>
                    <a:tc rowSpan="2">
                      <a:txBody>
                        <a:bodyPr/>
                        <a:lstStyle/>
                        <a:p>
                          <a:pPr algn="ctr" fontAlgn="ctr">
                            <a:buNone/>
                          </a:pPr>
                          <a:r>
                            <a:rPr lang="en-US" sz="1200" b="1" u="none" strike="noStrike">
                              <a:effectLst/>
                            </a:rPr>
                            <a:t>0-250 ($)</a:t>
                          </a:r>
                          <a:endParaRPr lang="en-US" sz="1200" b="1" i="0" u="none" strike="noStrike">
                            <a:solidFill>
                              <a:srgbClr val="000000"/>
                            </a:solidFill>
                            <a:effectLst/>
                            <a:latin typeface="Aptos" panose="020B0004020202020204" pitchFamily="34" charset="0"/>
                          </a:endParaRPr>
                        </a:p>
                      </a:txBody>
                      <a:tcPr marL="0" marR="0" marT="0" marB="0" anchor="ctr"/>
                    </a:tc>
                    <a:tc rowSpan="2">
                      <a:txBody>
                        <a:bodyPr/>
                        <a:lstStyle/>
                        <a:p>
                          <a:pPr algn="ctr" fontAlgn="ctr">
                            <a:buNone/>
                          </a:pPr>
                          <a:r>
                            <a:rPr lang="en-US" sz="1200" b="1" u="none" strike="noStrike">
                              <a:effectLst/>
                            </a:rPr>
                            <a:t>$250-2000 ($$)</a:t>
                          </a:r>
                          <a:endParaRPr lang="en-US" sz="1200" b="1" i="0" u="none" strike="noStrike">
                            <a:solidFill>
                              <a:srgbClr val="000000"/>
                            </a:solidFill>
                            <a:effectLst/>
                            <a:latin typeface="Aptos" panose="020B0004020202020204" pitchFamily="34" charset="0"/>
                          </a:endParaRPr>
                        </a:p>
                      </a:txBody>
                      <a:tcPr marL="0" marR="0" marT="0" marB="0" anchor="ctr"/>
                    </a:tc>
                    <a:tc rowSpan="2">
                      <a:txBody>
                        <a:bodyPr/>
                        <a:lstStyle/>
                        <a:p>
                          <a:pPr algn="ctr" fontAlgn="ctr">
                            <a:buNone/>
                          </a:pPr>
                          <a:r>
                            <a:rPr lang="en-US" sz="1200" b="1" u="none" strike="noStrike">
                              <a:effectLst/>
                            </a:rPr>
                            <a:t>&gt;$2000 ($$$)</a:t>
                          </a:r>
                          <a:endParaRPr lang="en-US" sz="1200" b="1" i="0" u="none" strike="noStrike">
                            <a:solidFill>
                              <a:srgbClr val="000000"/>
                            </a:solidFill>
                            <a:effectLst/>
                            <a:latin typeface="Aptos" panose="020B0004020202020204" pitchFamily="34" charset="0"/>
                          </a:endParaRPr>
                        </a:p>
                      </a:txBody>
                      <a:tcPr marL="0" marR="0" marT="0" marB="0" anchor="ctr"/>
                    </a:tc>
                    <a:extLst>
                      <a:ext uri="{0D108BD9-81ED-4DB2-BD59-A6C34878D82A}">
                        <a16:rowId xmlns:a16="http://schemas.microsoft.com/office/drawing/2014/main" val="2299931215"/>
                      </a:ext>
                    </a:extLst>
                  </a:tr>
                  <a:tr h="314085">
                    <a:tc vMerge="1">
                      <a:txBody>
                        <a:bodyPr/>
                        <a:lstStyle/>
                        <a:p>
                          <a:endParaRPr lang="en-US"/>
                        </a:p>
                      </a:txBody>
                      <a:tcPr/>
                    </a:tc>
                    <a:tc>
                      <a:txBody>
                        <a:bodyPr/>
                        <a:lstStyle/>
                        <a:p>
                          <a:pPr algn="ctr" fontAlgn="ctr">
                            <a:buNone/>
                          </a:pPr>
                          <a:r>
                            <a:rPr lang="en-US" sz="1200" b="1" u="none" strike="noStrike">
                              <a:effectLst/>
                            </a:rPr>
                            <a:t>($)</a:t>
                          </a:r>
                          <a:endParaRPr lang="en-US" sz="1200" b="1" i="0" u="none" strike="noStrike">
                            <a:solidFill>
                              <a:srgbClr val="000000"/>
                            </a:solidFill>
                            <a:effectLst/>
                            <a:latin typeface="Aptos" panose="020B0004020202020204" pitchFamily="34" charset="0"/>
                          </a:endParaRPr>
                        </a:p>
                      </a:txBody>
                      <a:tcPr marL="0" marR="0"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13269606"/>
                      </a:ext>
                    </a:extLst>
                  </a:tr>
                </a:tbl>
              </a:graphicData>
            </a:graphic>
          </p:graphicFrame>
        </mc:Fallback>
      </mc:AlternateContent>
      <p:sp>
        <p:nvSpPr>
          <p:cNvPr id="8" name="Rectangle 7">
            <a:extLst>
              <a:ext uri="{FF2B5EF4-FFF2-40B4-BE49-F238E27FC236}">
                <a16:creationId xmlns:a16="http://schemas.microsoft.com/office/drawing/2014/main" id="{F0F91F0D-1EB2-D77C-38AE-AEABC9363BC6}"/>
              </a:ext>
            </a:extLst>
          </p:cNvPr>
          <p:cNvSpPr/>
          <p:nvPr/>
        </p:nvSpPr>
        <p:spPr>
          <a:xfrm>
            <a:off x="5919470" y="2510971"/>
            <a:ext cx="5937250" cy="918028"/>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ACCB69A-E922-8CD1-A141-5CFD941275FB}"/>
              </a:ext>
            </a:extLst>
          </p:cNvPr>
          <p:cNvSpPr/>
          <p:nvPr/>
        </p:nvSpPr>
        <p:spPr>
          <a:xfrm>
            <a:off x="736355" y="3203917"/>
            <a:ext cx="2270762" cy="45719"/>
          </a:xfrm>
          <a:prstGeom prst="rect">
            <a:avLst/>
          </a:prstGeom>
          <a:solidFill>
            <a:srgbClr val="FFC000"/>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87146AC-1251-D737-4B44-A65974F53A3C}"/>
              </a:ext>
            </a:extLst>
          </p:cNvPr>
          <p:cNvSpPr/>
          <p:nvPr/>
        </p:nvSpPr>
        <p:spPr>
          <a:xfrm>
            <a:off x="5909490" y="3416389"/>
            <a:ext cx="5937250" cy="832893"/>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98449CB-4314-2583-ED71-1F03EE19F4EA}"/>
              </a:ext>
            </a:extLst>
          </p:cNvPr>
          <p:cNvSpPr/>
          <p:nvPr/>
        </p:nvSpPr>
        <p:spPr>
          <a:xfrm>
            <a:off x="708219" y="4423974"/>
            <a:ext cx="811091" cy="45719"/>
          </a:xfrm>
          <a:prstGeom prst="rect">
            <a:avLst/>
          </a:prstGeom>
          <a:solidFill>
            <a:srgbClr val="FF0000"/>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DC256A2-3054-0077-D240-1A687514170C}"/>
              </a:ext>
            </a:extLst>
          </p:cNvPr>
          <p:cNvSpPr/>
          <p:nvPr/>
        </p:nvSpPr>
        <p:spPr>
          <a:xfrm>
            <a:off x="5917382" y="4249282"/>
            <a:ext cx="5937250" cy="1512889"/>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F7B4B7C-899C-E0D0-6383-28CEAECE0584}"/>
              </a:ext>
            </a:extLst>
          </p:cNvPr>
          <p:cNvSpPr/>
          <p:nvPr/>
        </p:nvSpPr>
        <p:spPr>
          <a:xfrm>
            <a:off x="722287" y="5649758"/>
            <a:ext cx="685837" cy="45719"/>
          </a:xfrm>
          <a:prstGeom prst="rect">
            <a:avLst/>
          </a:prstGeom>
          <a:solidFill>
            <a:srgbClr val="92D050"/>
          </a:solid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8FFF05F-2504-3BB9-7877-259471EF954C}"/>
              </a:ext>
            </a:extLst>
          </p:cNvPr>
          <p:cNvSpPr/>
          <p:nvPr/>
        </p:nvSpPr>
        <p:spPr>
          <a:xfrm>
            <a:off x="5905314" y="5762171"/>
            <a:ext cx="5937250" cy="624453"/>
          </a:xfrm>
          <a:prstGeom prst="rect">
            <a:avLst/>
          </a:prstGeom>
          <a:no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254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7"/>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24" grpId="0" animBg="1"/>
      <p:bldP spid="24" grpId="1" animBg="1"/>
      <p:bldP spid="25" grpId="0" animBg="1"/>
      <p:bldP spid="25" grpId="1" animBg="1"/>
      <p:bldP spid="26" grpId="0" animBg="1"/>
      <p:bldP spid="26" grpId="1" animBg="1"/>
      <p:bldP spid="27" grpId="0" animBg="1"/>
      <p:bldP spid="27" grpId="1" animBg="1"/>
      <p:bldP spid="28"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B83ED-8240-4AFC-B41C-C061BDA83895}"/>
              </a:ext>
            </a:extLst>
          </p:cNvPr>
          <p:cNvSpPr>
            <a:spLocks noGrp="1"/>
          </p:cNvSpPr>
          <p:nvPr>
            <p:ph type="title"/>
          </p:nvPr>
        </p:nvSpPr>
        <p:spPr>
          <a:xfrm>
            <a:off x="585634" y="116556"/>
            <a:ext cx="10515600" cy="1325563"/>
          </a:xfrm>
        </p:spPr>
        <p:txBody>
          <a:bodyPr/>
          <a:lstStyle/>
          <a:p>
            <a:r>
              <a:rPr lang="en-US" b="1"/>
              <a:t>Categories of Lighting </a:t>
            </a:r>
          </a:p>
        </p:txBody>
      </p:sp>
      <p:grpSp>
        <p:nvGrpSpPr>
          <p:cNvPr id="4" name="Group 3">
            <a:extLst>
              <a:ext uri="{FF2B5EF4-FFF2-40B4-BE49-F238E27FC236}">
                <a16:creationId xmlns:a16="http://schemas.microsoft.com/office/drawing/2014/main" id="{5265AE29-8799-B614-F43C-95F6A373A612}"/>
              </a:ext>
            </a:extLst>
          </p:cNvPr>
          <p:cNvGrpSpPr/>
          <p:nvPr/>
        </p:nvGrpSpPr>
        <p:grpSpPr>
          <a:xfrm>
            <a:off x="566494" y="1213276"/>
            <a:ext cx="11039872" cy="6168688"/>
            <a:chOff x="819903" y="1754737"/>
            <a:chExt cx="10552193" cy="4948869"/>
          </a:xfrm>
        </p:grpSpPr>
        <p:grpSp>
          <p:nvGrpSpPr>
            <p:cNvPr id="5" name="Group 4">
              <a:extLst>
                <a:ext uri="{FF2B5EF4-FFF2-40B4-BE49-F238E27FC236}">
                  <a16:creationId xmlns:a16="http://schemas.microsoft.com/office/drawing/2014/main" id="{4F9D1960-548D-8792-D197-5924D9760F12}"/>
                </a:ext>
              </a:extLst>
            </p:cNvPr>
            <p:cNvGrpSpPr/>
            <p:nvPr/>
          </p:nvGrpSpPr>
          <p:grpSpPr>
            <a:xfrm>
              <a:off x="819903" y="1754737"/>
              <a:ext cx="10552193" cy="4948869"/>
              <a:chOff x="801607" y="1813336"/>
              <a:chExt cx="10552193" cy="4948869"/>
            </a:xfrm>
          </p:grpSpPr>
          <p:grpSp>
            <p:nvGrpSpPr>
              <p:cNvPr id="7" name="Group 6">
                <a:extLst>
                  <a:ext uri="{FF2B5EF4-FFF2-40B4-BE49-F238E27FC236}">
                    <a16:creationId xmlns:a16="http://schemas.microsoft.com/office/drawing/2014/main" id="{9EE867B4-9170-9CC6-2415-D79FBCD54FA5}"/>
                  </a:ext>
                </a:extLst>
              </p:cNvPr>
              <p:cNvGrpSpPr/>
              <p:nvPr/>
            </p:nvGrpSpPr>
            <p:grpSpPr>
              <a:xfrm>
                <a:off x="7851648" y="1815540"/>
                <a:ext cx="3502152" cy="4351338"/>
                <a:chOff x="7851650" y="1823421"/>
                <a:chExt cx="3502152" cy="4351338"/>
              </a:xfrm>
            </p:grpSpPr>
            <p:sp>
              <p:nvSpPr>
                <p:cNvPr id="19" name="Rectangle 18">
                  <a:extLst>
                    <a:ext uri="{FF2B5EF4-FFF2-40B4-BE49-F238E27FC236}">
                      <a16:creationId xmlns:a16="http://schemas.microsoft.com/office/drawing/2014/main" id="{9E137751-101A-5FF3-DB85-308288AC56D9}"/>
                    </a:ext>
                  </a:extLst>
                </p:cNvPr>
                <p:cNvSpPr/>
                <p:nvPr/>
              </p:nvSpPr>
              <p:spPr>
                <a:xfrm>
                  <a:off x="7851650" y="1823421"/>
                  <a:ext cx="3502152" cy="4351338"/>
                </a:xfrm>
                <a:prstGeom prst="rect">
                  <a:avLst/>
                </a:prstGeom>
                <a:solidFill>
                  <a:schemeClr val="tx2">
                    <a:lumMod val="75000"/>
                    <a:lumOff val="25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84B2990-E6DC-0A3D-680A-FA34C8395396}"/>
                    </a:ext>
                  </a:extLst>
                </p:cNvPr>
                <p:cNvSpPr txBox="1"/>
                <p:nvPr/>
              </p:nvSpPr>
              <p:spPr>
                <a:xfrm>
                  <a:off x="7860799" y="1848439"/>
                  <a:ext cx="3493001" cy="1022882"/>
                </a:xfrm>
                <a:prstGeom prst="rect">
                  <a:avLst/>
                </a:prstGeom>
                <a:noFill/>
              </p:spPr>
              <p:txBody>
                <a:bodyPr wrap="square" lIns="91440" tIns="45720" rIns="91440" bIns="45720" rtlCol="0" anchor="t">
                  <a:spAutoFit/>
                </a:bodyPr>
                <a:lstStyle/>
                <a:p>
                  <a:pPr algn="ctr"/>
                  <a:r>
                    <a:rPr lang="en-US" sz="2800" b="1" u="sng">
                      <a:solidFill>
                        <a:schemeClr val="bg1"/>
                      </a:solidFill>
                    </a:rPr>
                    <a:t>Accent</a:t>
                  </a:r>
                  <a:endParaRPr lang="en-US" sz="2800">
                    <a:solidFill>
                      <a:schemeClr val="bg1"/>
                    </a:solidFill>
                  </a:endParaRPr>
                </a:p>
                <a:p>
                  <a:pPr algn="ctr"/>
                  <a:r>
                    <a:rPr lang="en-US" sz="2000">
                      <a:solidFill>
                        <a:schemeClr val="bg1"/>
                      </a:solidFill>
                    </a:rPr>
                    <a:t>Draws attention to objects or features</a:t>
                  </a:r>
                </a:p>
              </p:txBody>
            </p:sp>
          </p:grpSp>
          <p:grpSp>
            <p:nvGrpSpPr>
              <p:cNvPr id="8" name="Group 7">
                <a:extLst>
                  <a:ext uri="{FF2B5EF4-FFF2-40B4-BE49-F238E27FC236}">
                    <a16:creationId xmlns:a16="http://schemas.microsoft.com/office/drawing/2014/main" id="{F6F1F727-9F24-431C-F433-3AFD6D50E303}"/>
                  </a:ext>
                </a:extLst>
              </p:cNvPr>
              <p:cNvGrpSpPr/>
              <p:nvPr/>
            </p:nvGrpSpPr>
            <p:grpSpPr>
              <a:xfrm>
                <a:off x="801607" y="1813336"/>
                <a:ext cx="7072125" cy="4948869"/>
                <a:chOff x="801609" y="1821217"/>
                <a:chExt cx="7072125" cy="4948869"/>
              </a:xfrm>
            </p:grpSpPr>
            <p:grpSp>
              <p:nvGrpSpPr>
                <p:cNvPr id="9" name="Group 8">
                  <a:extLst>
                    <a:ext uri="{FF2B5EF4-FFF2-40B4-BE49-F238E27FC236}">
                      <a16:creationId xmlns:a16="http://schemas.microsoft.com/office/drawing/2014/main" id="{34B47E1F-FC9B-2ED8-6DFD-5700E4979112}"/>
                    </a:ext>
                  </a:extLst>
                </p:cNvPr>
                <p:cNvGrpSpPr/>
                <p:nvPr/>
              </p:nvGrpSpPr>
              <p:grpSpPr>
                <a:xfrm>
                  <a:off x="801609" y="1823422"/>
                  <a:ext cx="3511299" cy="4946664"/>
                  <a:chOff x="801609" y="1823422"/>
                  <a:chExt cx="3511299" cy="4946664"/>
                </a:xfrm>
              </p:grpSpPr>
              <p:sp>
                <p:nvSpPr>
                  <p:cNvPr id="15" name="Rectangle 14">
                    <a:extLst>
                      <a:ext uri="{FF2B5EF4-FFF2-40B4-BE49-F238E27FC236}">
                        <a16:creationId xmlns:a16="http://schemas.microsoft.com/office/drawing/2014/main" id="{2497A0F1-BCF3-16C2-ABAF-A8C961E8FB44}"/>
                      </a:ext>
                    </a:extLst>
                  </p:cNvPr>
                  <p:cNvSpPr/>
                  <p:nvPr/>
                </p:nvSpPr>
                <p:spPr>
                  <a:xfrm>
                    <a:off x="810756" y="1823422"/>
                    <a:ext cx="3502152" cy="4351338"/>
                  </a:xfrm>
                  <a:prstGeom prst="rect">
                    <a:avLst/>
                  </a:prstGeom>
                  <a:solidFill>
                    <a:schemeClr val="tx2">
                      <a:lumMod val="75000"/>
                      <a:lumOff val="25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4A8887B-E044-DFAE-53D7-49B12651658D}"/>
                      </a:ext>
                    </a:extLst>
                  </p:cNvPr>
                  <p:cNvSpPr txBox="1"/>
                  <p:nvPr/>
                </p:nvSpPr>
                <p:spPr>
                  <a:xfrm>
                    <a:off x="801609" y="1859340"/>
                    <a:ext cx="3502152" cy="1569660"/>
                  </a:xfrm>
                  <a:prstGeom prst="rect">
                    <a:avLst/>
                  </a:prstGeom>
                  <a:noFill/>
                </p:spPr>
                <p:txBody>
                  <a:bodyPr wrap="square" rtlCol="0">
                    <a:spAutoFit/>
                  </a:bodyPr>
                  <a:lstStyle/>
                  <a:p>
                    <a:pPr algn="ctr"/>
                    <a:r>
                      <a:rPr lang="en-US" sz="2800" b="1" u="sng">
                        <a:solidFill>
                          <a:schemeClr val="bg1"/>
                        </a:solidFill>
                      </a:rPr>
                      <a:t>Ambient</a:t>
                    </a:r>
                  </a:p>
                  <a:p>
                    <a:pPr algn="ctr"/>
                    <a:r>
                      <a:rPr lang="en-US" sz="2000">
                        <a:solidFill>
                          <a:schemeClr val="bg1"/>
                        </a:solidFill>
                      </a:rPr>
                      <a:t>Provides general illumination to a space</a:t>
                    </a:r>
                  </a:p>
                  <a:p>
                    <a:pPr algn="ctr"/>
                    <a:endParaRPr lang="en-US" sz="2800" b="1" u="sng"/>
                  </a:p>
                </p:txBody>
              </p:sp>
              <p:sp>
                <p:nvSpPr>
                  <p:cNvPr id="18" name="TextBox 17">
                    <a:extLst>
                      <a:ext uri="{FF2B5EF4-FFF2-40B4-BE49-F238E27FC236}">
                        <a16:creationId xmlns:a16="http://schemas.microsoft.com/office/drawing/2014/main" id="{1466F456-214F-78EA-68CC-0CFFE630A2A7}"/>
                      </a:ext>
                    </a:extLst>
                  </p:cNvPr>
                  <p:cNvSpPr txBox="1"/>
                  <p:nvPr/>
                </p:nvSpPr>
                <p:spPr>
                  <a:xfrm>
                    <a:off x="1052165" y="4473770"/>
                    <a:ext cx="2981739" cy="2296316"/>
                  </a:xfrm>
                  <a:prstGeom prst="rect">
                    <a:avLst/>
                  </a:prstGeom>
                  <a:noFill/>
                </p:spPr>
                <p:txBody>
                  <a:bodyPr wrap="square" rtlCol="0">
                    <a:spAutoFit/>
                  </a:bodyPr>
                  <a:lstStyle/>
                  <a:p>
                    <a:pPr algn="ctr"/>
                    <a:r>
                      <a:rPr lang="en-US">
                        <a:solidFill>
                          <a:schemeClr val="bg1"/>
                        </a:solidFill>
                      </a:rPr>
                      <a:t>Illumination: 5 -20 Lux </a:t>
                    </a:r>
                  </a:p>
                  <a:p>
                    <a:pPr algn="ctr"/>
                    <a:r>
                      <a:rPr lang="en-US">
                        <a:solidFill>
                          <a:schemeClr val="bg1"/>
                        </a:solidFill>
                      </a:rPr>
                      <a:t>(Medium)</a:t>
                    </a:r>
                  </a:p>
                  <a:p>
                    <a:pPr algn="ctr"/>
                    <a:r>
                      <a:rPr lang="en-US">
                        <a:solidFill>
                          <a:schemeClr val="bg1"/>
                        </a:solidFill>
                      </a:rPr>
                      <a:t>Color Temp: ~ 3000 K (Medium)</a:t>
                    </a:r>
                  </a:p>
                  <a:p>
                    <a:pPr algn="ctr"/>
                    <a:r>
                      <a:rPr lang="en-US">
                        <a:solidFill>
                          <a:schemeClr val="bg1"/>
                        </a:solidFill>
                      </a:rPr>
                      <a:t>Flood: 2-6 Lux </a:t>
                    </a:r>
                  </a:p>
                  <a:p>
                    <a:pPr algn="ctr"/>
                    <a:r>
                      <a:rPr lang="en-US">
                        <a:solidFill>
                          <a:schemeClr val="bg1"/>
                        </a:solidFill>
                      </a:rPr>
                      <a:t>(Medium)</a:t>
                    </a:r>
                  </a:p>
                  <a:p>
                    <a:pPr algn="ctr"/>
                    <a:r>
                      <a:rPr lang="en-US">
                        <a:solidFill>
                          <a:schemeClr val="bg1"/>
                        </a:solidFill>
                      </a:rPr>
                      <a:t>Cost: $150 - $1500</a:t>
                    </a:r>
                  </a:p>
                  <a:p>
                    <a:pPr algn="ctr"/>
                    <a:endParaRPr lang="en-US">
                      <a:solidFill>
                        <a:schemeClr val="bg1"/>
                      </a:solidFill>
                    </a:endParaRPr>
                  </a:p>
                  <a:p>
                    <a:endParaRPr lang="en-US"/>
                  </a:p>
                  <a:p>
                    <a:endParaRPr lang="en-US"/>
                  </a:p>
                </p:txBody>
              </p:sp>
            </p:grpSp>
            <p:grpSp>
              <p:nvGrpSpPr>
                <p:cNvPr id="10" name="Group 9">
                  <a:extLst>
                    <a:ext uri="{FF2B5EF4-FFF2-40B4-BE49-F238E27FC236}">
                      <a16:creationId xmlns:a16="http://schemas.microsoft.com/office/drawing/2014/main" id="{A3649DB0-B405-52BD-8C2C-C6131D385612}"/>
                    </a:ext>
                  </a:extLst>
                </p:cNvPr>
                <p:cNvGrpSpPr/>
                <p:nvPr/>
              </p:nvGrpSpPr>
              <p:grpSpPr>
                <a:xfrm>
                  <a:off x="4290566" y="1821217"/>
                  <a:ext cx="3583168" cy="4504421"/>
                  <a:chOff x="4290566" y="1821217"/>
                  <a:chExt cx="3583168" cy="4504421"/>
                </a:xfrm>
              </p:grpSpPr>
              <p:sp>
                <p:nvSpPr>
                  <p:cNvPr id="11" name="TextBox 10">
                    <a:extLst>
                      <a:ext uri="{FF2B5EF4-FFF2-40B4-BE49-F238E27FC236}">
                        <a16:creationId xmlns:a16="http://schemas.microsoft.com/office/drawing/2014/main" id="{930F3E81-350A-298C-B32C-4A9073250E28}"/>
                      </a:ext>
                    </a:extLst>
                  </p:cNvPr>
                  <p:cNvSpPr txBox="1"/>
                  <p:nvPr/>
                </p:nvSpPr>
                <p:spPr>
                  <a:xfrm>
                    <a:off x="4340351" y="1821217"/>
                    <a:ext cx="3502152" cy="1409918"/>
                  </a:xfrm>
                  <a:prstGeom prst="rect">
                    <a:avLst/>
                  </a:prstGeom>
                  <a:noFill/>
                </p:spPr>
                <p:txBody>
                  <a:bodyPr wrap="square" rtlCol="0">
                    <a:spAutoFit/>
                  </a:bodyPr>
                  <a:lstStyle/>
                  <a:p>
                    <a:pPr algn="ctr"/>
                    <a:r>
                      <a:rPr lang="en-US" sz="2800" b="1" u="sng"/>
                      <a:t>Task</a:t>
                    </a:r>
                  </a:p>
                  <a:p>
                    <a:pPr algn="ctr"/>
                    <a:r>
                      <a:rPr lang="en-US" sz="2000"/>
                      <a:t>Focused on specific areas or particular tasks </a:t>
                    </a:r>
                  </a:p>
                  <a:p>
                    <a:pPr algn="ctr"/>
                    <a:endParaRPr lang="en-US" sz="2800" b="1" u="sng"/>
                  </a:p>
                </p:txBody>
              </p:sp>
              <p:sp>
                <p:nvSpPr>
                  <p:cNvPr id="13" name="Rectangle 12">
                    <a:extLst>
                      <a:ext uri="{FF2B5EF4-FFF2-40B4-BE49-F238E27FC236}">
                        <a16:creationId xmlns:a16="http://schemas.microsoft.com/office/drawing/2014/main" id="{E1F7EAC8-B041-0887-9D69-4F06EFB1D442}"/>
                      </a:ext>
                    </a:extLst>
                  </p:cNvPr>
                  <p:cNvSpPr/>
                  <p:nvPr/>
                </p:nvSpPr>
                <p:spPr>
                  <a:xfrm>
                    <a:off x="4290566" y="1823421"/>
                    <a:ext cx="3583168" cy="4351338"/>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B7C37A-254D-A62F-5AB2-09F3D3CFE2E4}"/>
                      </a:ext>
                    </a:extLst>
                  </p:cNvPr>
                  <p:cNvSpPr txBox="1"/>
                  <p:nvPr/>
                </p:nvSpPr>
                <p:spPr>
                  <a:xfrm>
                    <a:off x="4591409" y="4473770"/>
                    <a:ext cx="2981739" cy="1851868"/>
                  </a:xfrm>
                  <a:prstGeom prst="rect">
                    <a:avLst/>
                  </a:prstGeom>
                  <a:noFill/>
                </p:spPr>
                <p:txBody>
                  <a:bodyPr wrap="square" lIns="91440" tIns="45720" rIns="91440" bIns="45720" rtlCol="0" anchor="t">
                    <a:spAutoFit/>
                  </a:bodyPr>
                  <a:lstStyle/>
                  <a:p>
                    <a:pPr algn="ctr"/>
                    <a:r>
                      <a:rPr lang="en-US"/>
                      <a:t>Illumination: &gt;20 Lux </a:t>
                    </a:r>
                  </a:p>
                  <a:p>
                    <a:pPr algn="ctr"/>
                    <a:r>
                      <a:rPr lang="en-US"/>
                      <a:t>(High)</a:t>
                    </a:r>
                  </a:p>
                  <a:p>
                    <a:pPr algn="ctr"/>
                    <a:r>
                      <a:rPr lang="en-US"/>
                      <a:t>Color Temp: 3000K - 4000K (High)</a:t>
                    </a:r>
                  </a:p>
                  <a:p>
                    <a:pPr algn="ctr"/>
                    <a:r>
                      <a:rPr lang="en-US"/>
                      <a:t>Flood: &lt; 4  Lux </a:t>
                    </a:r>
                  </a:p>
                  <a:p>
                    <a:pPr algn="ctr"/>
                    <a:r>
                      <a:rPr lang="en-US"/>
                      <a:t>(Low)</a:t>
                    </a:r>
                  </a:p>
                  <a:p>
                    <a:pPr algn="ctr"/>
                    <a:r>
                      <a:rPr lang="en-US"/>
                      <a:t>Cost: $100 - $300</a:t>
                    </a:r>
                  </a:p>
                  <a:p>
                    <a:endParaRPr lang="en-US"/>
                  </a:p>
                </p:txBody>
              </p:sp>
            </p:grpSp>
          </p:grpSp>
        </p:grpSp>
        <p:sp>
          <p:nvSpPr>
            <p:cNvPr id="6" name="TextBox 5">
              <a:extLst>
                <a:ext uri="{FF2B5EF4-FFF2-40B4-BE49-F238E27FC236}">
                  <a16:creationId xmlns:a16="http://schemas.microsoft.com/office/drawing/2014/main" id="{854FE49E-8EFC-E3CB-A335-F6EDB60DFE20}"/>
                </a:ext>
              </a:extLst>
            </p:cNvPr>
            <p:cNvSpPr txBox="1"/>
            <p:nvPr/>
          </p:nvSpPr>
          <p:spPr>
            <a:xfrm>
              <a:off x="8130149" y="4390983"/>
              <a:ext cx="2981739" cy="2074092"/>
            </a:xfrm>
            <a:prstGeom prst="rect">
              <a:avLst/>
            </a:prstGeom>
            <a:noFill/>
          </p:spPr>
          <p:txBody>
            <a:bodyPr wrap="square" lIns="91440" tIns="45720" rIns="91440" bIns="45720" rtlCol="0" anchor="t">
              <a:spAutoFit/>
            </a:bodyPr>
            <a:lstStyle/>
            <a:p>
              <a:pPr algn="ctr"/>
              <a:r>
                <a:rPr lang="en-US">
                  <a:solidFill>
                    <a:schemeClr val="bg1"/>
                  </a:solidFill>
                </a:rPr>
                <a:t>Illumination: 0-5 Lux</a:t>
              </a:r>
            </a:p>
            <a:p>
              <a:pPr algn="ctr"/>
              <a:r>
                <a:rPr lang="en-US">
                  <a:solidFill>
                    <a:schemeClr val="bg1"/>
                  </a:solidFill>
                </a:rPr>
                <a:t> (Low)</a:t>
              </a:r>
            </a:p>
            <a:p>
              <a:pPr algn="ctr"/>
              <a:r>
                <a:rPr lang="en-US">
                  <a:solidFill>
                    <a:schemeClr val="bg1"/>
                  </a:solidFill>
                </a:rPr>
                <a:t>Color Temp: 2200K - 3000 K (Low)</a:t>
              </a:r>
            </a:p>
            <a:p>
              <a:pPr algn="ctr"/>
              <a:r>
                <a:rPr lang="en-US">
                  <a:solidFill>
                    <a:schemeClr val="bg1"/>
                  </a:solidFill>
                </a:rPr>
                <a:t>Flood: &lt; 4 Lux </a:t>
              </a:r>
            </a:p>
            <a:p>
              <a:pPr algn="ctr"/>
              <a:r>
                <a:rPr lang="en-US">
                  <a:solidFill>
                    <a:schemeClr val="bg1"/>
                  </a:solidFill>
                </a:rPr>
                <a:t>(Low)</a:t>
              </a:r>
            </a:p>
            <a:p>
              <a:pPr algn="ctr"/>
              <a:r>
                <a:rPr lang="en-US">
                  <a:solidFill>
                    <a:schemeClr val="bg1"/>
                  </a:solidFill>
                </a:rPr>
                <a:t>Cost: $120 - $400</a:t>
              </a:r>
            </a:p>
            <a:p>
              <a:endParaRPr lang="en-US"/>
            </a:p>
            <a:p>
              <a:endParaRPr lang="en-US"/>
            </a:p>
          </p:txBody>
        </p:sp>
      </p:grpSp>
      <p:pic>
        <p:nvPicPr>
          <p:cNvPr id="23" name="Picture 22" descr="A close-up of a light fixture&#10;&#10;AI-generated content may be incorrect.">
            <a:extLst>
              <a:ext uri="{FF2B5EF4-FFF2-40B4-BE49-F238E27FC236}">
                <a16:creationId xmlns:a16="http://schemas.microsoft.com/office/drawing/2014/main" id="{3CC91FD4-0700-48D8-1856-539BC8A2EDB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926954" y="2474287"/>
            <a:ext cx="2971800" cy="1828800"/>
          </a:xfrm>
          <a:prstGeom prst="rect">
            <a:avLst/>
          </a:prstGeom>
          <a:ln w="38100">
            <a:solidFill>
              <a:schemeClr val="bg1"/>
            </a:solidFill>
          </a:ln>
        </p:spPr>
      </p:pic>
      <p:pic>
        <p:nvPicPr>
          <p:cNvPr id="25" name="Picture 24" descr="A drawing of a lamp shade&#10;&#10;AI-generated content may be incorrect.">
            <a:extLst>
              <a:ext uri="{FF2B5EF4-FFF2-40B4-BE49-F238E27FC236}">
                <a16:creationId xmlns:a16="http://schemas.microsoft.com/office/drawing/2014/main" id="{DA5B7C21-EA57-75D4-27F5-182933E4324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610102" y="2474287"/>
            <a:ext cx="2971800" cy="1828800"/>
          </a:xfrm>
          <a:prstGeom prst="rect">
            <a:avLst/>
          </a:prstGeom>
          <a:ln w="38100">
            <a:solidFill>
              <a:srgbClr val="EEEEEE"/>
            </a:solidFill>
          </a:ln>
        </p:spPr>
      </p:pic>
      <p:pic>
        <p:nvPicPr>
          <p:cNvPr id="27" name="Picture 26" descr="A drawing of a lamp and a picture&#10;&#10;AI-generated content may be incorrect.">
            <a:extLst>
              <a:ext uri="{FF2B5EF4-FFF2-40B4-BE49-F238E27FC236}">
                <a16:creationId xmlns:a16="http://schemas.microsoft.com/office/drawing/2014/main" id="{3D971AC0-82CC-B2C1-CF5A-5FA8F65561F6}"/>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8302821" y="2431443"/>
            <a:ext cx="2971800" cy="1828800"/>
          </a:xfrm>
          <a:prstGeom prst="rect">
            <a:avLst/>
          </a:prstGeom>
          <a:ln w="38100">
            <a:solidFill>
              <a:schemeClr val="bg1"/>
            </a:solidFill>
          </a:ln>
        </p:spPr>
      </p:pic>
      <p:sp>
        <p:nvSpPr>
          <p:cNvPr id="29" name="TextBox 28">
            <a:extLst>
              <a:ext uri="{FF2B5EF4-FFF2-40B4-BE49-F238E27FC236}">
                <a16:creationId xmlns:a16="http://schemas.microsoft.com/office/drawing/2014/main" id="{51EB99AC-75E3-CF28-A63C-8EF3F5504D9D}"/>
              </a:ext>
            </a:extLst>
          </p:cNvPr>
          <p:cNvSpPr txBox="1"/>
          <p:nvPr/>
        </p:nvSpPr>
        <p:spPr>
          <a:xfrm>
            <a:off x="6737914" y="6609676"/>
            <a:ext cx="6096000" cy="276999"/>
          </a:xfrm>
          <a:prstGeom prst="rect">
            <a:avLst/>
          </a:prstGeom>
          <a:noFill/>
        </p:spPr>
        <p:txBody>
          <a:bodyPr wrap="square">
            <a:spAutoFit/>
          </a:bodyPr>
          <a:lstStyle/>
          <a:p>
            <a:r>
              <a:rPr lang="en-US" sz="1200">
                <a:hlinkClick r:id="rId6">
                  <a:extLst>
                    <a:ext uri="{A12FA001-AC4F-418D-AE19-62706E023703}">
                      <ahyp:hlinkClr xmlns:ahyp="http://schemas.microsoft.com/office/drawing/2018/hyperlinkcolor" val="tx"/>
                    </a:ext>
                  </a:extLst>
                </a:hlinkClick>
              </a:rPr>
              <a:t>https://shopeverbright.com/blogs/news/how-to-choose-3-basic-types-of-lighting</a:t>
            </a:r>
            <a:r>
              <a:rPr lang="en-US" sz="1200"/>
              <a:t> </a:t>
            </a:r>
          </a:p>
        </p:txBody>
      </p:sp>
    </p:spTree>
    <p:extLst>
      <p:ext uri="{BB962C8B-B14F-4D97-AF65-F5344CB8AC3E}">
        <p14:creationId xmlns:p14="http://schemas.microsoft.com/office/powerpoint/2010/main" val="3180333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3DC07-17D3-C817-0CD7-8F50601FC947}"/>
              </a:ext>
            </a:extLst>
          </p:cNvPr>
          <p:cNvSpPr>
            <a:spLocks noGrp="1"/>
          </p:cNvSpPr>
          <p:nvPr>
            <p:ph type="title"/>
          </p:nvPr>
        </p:nvSpPr>
        <p:spPr>
          <a:xfrm>
            <a:off x="413062" y="52873"/>
            <a:ext cx="10515600" cy="1325563"/>
          </a:xfrm>
        </p:spPr>
        <p:txBody>
          <a:bodyPr/>
          <a:lstStyle/>
          <a:p>
            <a:r>
              <a:rPr lang="en-US" b="1"/>
              <a:t>Ambient</a:t>
            </a:r>
            <a:r>
              <a:rPr lang="en-US"/>
              <a:t> </a:t>
            </a:r>
          </a:p>
        </p:txBody>
      </p:sp>
      <p:pic>
        <p:nvPicPr>
          <p:cNvPr id="5" name="Content Placeholder 4" descr="A building with lights on the side of the building&#10;&#10;AI-generated content may be incorrect.">
            <a:extLst>
              <a:ext uri="{FF2B5EF4-FFF2-40B4-BE49-F238E27FC236}">
                <a16:creationId xmlns:a16="http://schemas.microsoft.com/office/drawing/2014/main" id="{9A67E36A-9D22-3CE6-E8F7-93CF8C4B650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7464" y="1322623"/>
            <a:ext cx="8656086" cy="4946335"/>
          </a:xfrm>
          <a:ln w="38100">
            <a:solidFill>
              <a:schemeClr val="tx1"/>
            </a:solidFill>
          </a:ln>
        </p:spPr>
      </p:pic>
      <p:sp>
        <p:nvSpPr>
          <p:cNvPr id="6" name="Down Arrow 5">
            <a:extLst>
              <a:ext uri="{FF2B5EF4-FFF2-40B4-BE49-F238E27FC236}">
                <a16:creationId xmlns:a16="http://schemas.microsoft.com/office/drawing/2014/main" id="{F3FC9D05-9268-9F6A-5579-DAA2DDAB3AF7}"/>
              </a:ext>
            </a:extLst>
          </p:cNvPr>
          <p:cNvSpPr/>
          <p:nvPr/>
        </p:nvSpPr>
        <p:spPr>
          <a:xfrm rot="4199950">
            <a:off x="8022380" y="2103114"/>
            <a:ext cx="460947" cy="3784595"/>
          </a:xfrm>
          <a:prstGeom prst="downArrow">
            <a:avLst>
              <a:gd name="adj1" fmla="val 53799"/>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a:extLst>
              <a:ext uri="{FF2B5EF4-FFF2-40B4-BE49-F238E27FC236}">
                <a16:creationId xmlns:a16="http://schemas.microsoft.com/office/drawing/2014/main" id="{E2496A20-1DC2-EA15-4FFD-1E92F789D56B}"/>
              </a:ext>
            </a:extLst>
          </p:cNvPr>
          <p:cNvSpPr/>
          <p:nvPr/>
        </p:nvSpPr>
        <p:spPr>
          <a:xfrm rot="5857960">
            <a:off x="8687187" y="4285887"/>
            <a:ext cx="460947" cy="259353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a:extLst>
              <a:ext uri="{FF2B5EF4-FFF2-40B4-BE49-F238E27FC236}">
                <a16:creationId xmlns:a16="http://schemas.microsoft.com/office/drawing/2014/main" id="{7BCE9E04-0DCB-5952-9E17-21947912AB32}"/>
              </a:ext>
            </a:extLst>
          </p:cNvPr>
          <p:cNvSpPr/>
          <p:nvPr/>
        </p:nvSpPr>
        <p:spPr>
          <a:xfrm rot="18884191">
            <a:off x="7371298" y="701035"/>
            <a:ext cx="460947" cy="2805074"/>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959FAE-5C15-B2F7-AB3D-8E932A195001}"/>
              </a:ext>
            </a:extLst>
          </p:cNvPr>
          <p:cNvSpPr txBox="1"/>
          <p:nvPr/>
        </p:nvSpPr>
        <p:spPr>
          <a:xfrm>
            <a:off x="4575045" y="584123"/>
            <a:ext cx="2191635" cy="646331"/>
          </a:xfrm>
          <a:prstGeom prst="rect">
            <a:avLst/>
          </a:prstGeom>
          <a:solidFill>
            <a:schemeClr val="tx1"/>
          </a:solidFill>
          <a:ln w="19050">
            <a:solidFill>
              <a:srgbClr val="FF0000"/>
            </a:solidFill>
          </a:ln>
        </p:spPr>
        <p:txBody>
          <a:bodyPr wrap="square" rtlCol="0">
            <a:spAutoFit/>
          </a:bodyPr>
          <a:lstStyle/>
          <a:p>
            <a:pPr algn="ctr"/>
            <a:r>
              <a:rPr lang="en-US">
                <a:solidFill>
                  <a:schemeClr val="bg1"/>
                </a:solidFill>
              </a:rPr>
              <a:t>Natural night sky unaffected </a:t>
            </a:r>
          </a:p>
        </p:txBody>
      </p:sp>
      <p:sp>
        <p:nvSpPr>
          <p:cNvPr id="10" name="TextBox 9">
            <a:extLst>
              <a:ext uri="{FF2B5EF4-FFF2-40B4-BE49-F238E27FC236}">
                <a16:creationId xmlns:a16="http://schemas.microsoft.com/office/drawing/2014/main" id="{4AB03519-1EF0-C699-B8DB-4A9A42688E59}"/>
              </a:ext>
            </a:extLst>
          </p:cNvPr>
          <p:cNvSpPr txBox="1"/>
          <p:nvPr/>
        </p:nvSpPr>
        <p:spPr>
          <a:xfrm>
            <a:off x="9495261" y="5582655"/>
            <a:ext cx="2631780" cy="923330"/>
          </a:xfrm>
          <a:prstGeom prst="rect">
            <a:avLst/>
          </a:prstGeom>
          <a:solidFill>
            <a:schemeClr val="tx1"/>
          </a:solidFill>
          <a:ln w="19050">
            <a:solidFill>
              <a:srgbClr val="FF0000"/>
            </a:solidFill>
          </a:ln>
        </p:spPr>
        <p:txBody>
          <a:bodyPr wrap="square" rtlCol="0">
            <a:spAutoFit/>
          </a:bodyPr>
          <a:lstStyle/>
          <a:p>
            <a:pPr algn="ctr"/>
            <a:r>
              <a:rPr lang="en-US">
                <a:solidFill>
                  <a:schemeClr val="bg1"/>
                </a:solidFill>
              </a:rPr>
              <a:t>Stone reflects some light to help illuminate surroundings</a:t>
            </a:r>
          </a:p>
        </p:txBody>
      </p:sp>
      <p:sp>
        <p:nvSpPr>
          <p:cNvPr id="11" name="TextBox 10">
            <a:extLst>
              <a:ext uri="{FF2B5EF4-FFF2-40B4-BE49-F238E27FC236}">
                <a16:creationId xmlns:a16="http://schemas.microsoft.com/office/drawing/2014/main" id="{7CE1AEB0-A739-0526-66AB-A09C47CA636C}"/>
              </a:ext>
            </a:extLst>
          </p:cNvPr>
          <p:cNvSpPr txBox="1"/>
          <p:nvPr/>
        </p:nvSpPr>
        <p:spPr>
          <a:xfrm>
            <a:off x="9832846" y="2808442"/>
            <a:ext cx="2191635" cy="923330"/>
          </a:xfrm>
          <a:prstGeom prst="rect">
            <a:avLst/>
          </a:prstGeom>
          <a:solidFill>
            <a:schemeClr val="tx1"/>
          </a:solidFill>
          <a:ln w="19050">
            <a:solidFill>
              <a:srgbClr val="FF0000"/>
            </a:solidFill>
          </a:ln>
        </p:spPr>
        <p:txBody>
          <a:bodyPr wrap="square" rtlCol="0">
            <a:spAutoFit/>
          </a:bodyPr>
          <a:lstStyle/>
          <a:p>
            <a:pPr algn="ctr"/>
            <a:r>
              <a:rPr lang="en-US">
                <a:solidFill>
                  <a:schemeClr val="bg1"/>
                </a:solidFill>
              </a:rPr>
              <a:t>Downward light Minimizes flood out of  patio</a:t>
            </a:r>
          </a:p>
        </p:txBody>
      </p:sp>
    </p:spTree>
    <p:extLst>
      <p:ext uri="{BB962C8B-B14F-4D97-AF65-F5344CB8AC3E}">
        <p14:creationId xmlns:p14="http://schemas.microsoft.com/office/powerpoint/2010/main" val="107186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9" grpId="0" animBg="1"/>
      <p:bldP spid="10" grpId="0" animBg="1"/>
      <p:bldP spid="10" grpId="1" animBg="1"/>
      <p:bldP spid="11" grpId="0" animBg="1"/>
      <p:bldP spid="11" grpId="1"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2645</Words>
  <Application>Microsoft Office PowerPoint</Application>
  <PresentationFormat>Widescreen</PresentationFormat>
  <Paragraphs>344</Paragraphs>
  <Slides>25</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Aptos</vt:lpstr>
      <vt:lpstr>Aptos Display</vt:lpstr>
      <vt:lpstr>Aptos Narrow</vt:lpstr>
      <vt:lpstr>Arial</vt:lpstr>
      <vt:lpstr>Calibri</vt:lpstr>
      <vt:lpstr>Cambria Math</vt:lpstr>
      <vt:lpstr>Times New Roman</vt:lpstr>
      <vt:lpstr>Wingdings</vt:lpstr>
      <vt:lpstr>Office Theme</vt:lpstr>
      <vt:lpstr>Nature Friendly Lighting in Durham</vt:lpstr>
      <vt:lpstr>Introduction</vt:lpstr>
      <vt:lpstr>Light Pollution Impacts</vt:lpstr>
      <vt:lpstr>Purpose/Approach</vt:lpstr>
      <vt:lpstr>Methods</vt:lpstr>
      <vt:lpstr>Balancing Security with Ecological Protection</vt:lpstr>
      <vt:lpstr>Light Performance Metrics </vt:lpstr>
      <vt:lpstr>Categories of Lighting </vt:lpstr>
      <vt:lpstr>Ambient </vt:lpstr>
      <vt:lpstr>Task</vt:lpstr>
      <vt:lpstr>Accent </vt:lpstr>
      <vt:lpstr>PowerPoint Presentation</vt:lpstr>
      <vt:lpstr>PowerPoint Presentation</vt:lpstr>
      <vt:lpstr>PowerPoint Presentation</vt:lpstr>
      <vt:lpstr>Brighter ≠ More Safe</vt:lpstr>
      <vt:lpstr>Brighter ≠ More Safe</vt:lpstr>
      <vt:lpstr>PowerPoint Presentation</vt:lpstr>
      <vt:lpstr>PowerPoint Presentation</vt:lpstr>
      <vt:lpstr>PowerPoint Presentation</vt:lpstr>
      <vt:lpstr>PowerPoint Presentation</vt:lpstr>
      <vt:lpstr>Considerations for Planning Board</vt:lpstr>
      <vt:lpstr>Discussion/Future Work</vt:lpstr>
      <vt:lpstr>Conclusions</vt:lpstr>
      <vt:lpstr>Acknowledgements</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Friendly Lighting in Durham</dc:title>
  <dc:creator>Tracey Cutler</dc:creator>
  <cp:lastModifiedBy>Tracey Cutler</cp:lastModifiedBy>
  <cp:revision>2</cp:revision>
  <dcterms:created xsi:type="dcterms:W3CDTF">2026-04-16T13:56:45Z</dcterms:created>
  <dcterms:modified xsi:type="dcterms:W3CDTF">2026-05-09T12:19:41Z</dcterms:modified>
</cp:coreProperties>
</file>