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9.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1" r:id="rId2"/>
    <p:sldId id="2562" r:id="rId3"/>
    <p:sldId id="2566" r:id="rId4"/>
    <p:sldId id="2567" r:id="rId5"/>
    <p:sldId id="2584" r:id="rId6"/>
    <p:sldId id="2583" r:id="rId7"/>
    <p:sldId id="2591" r:id="rId8"/>
    <p:sldId id="2570" r:id="rId9"/>
    <p:sldId id="2585" r:id="rId10"/>
    <p:sldId id="2586" r:id="rId11"/>
    <p:sldId id="2574" r:id="rId12"/>
    <p:sldId id="2575" r:id="rId13"/>
    <p:sldId id="2589" r:id="rId14"/>
    <p:sldId id="2590" r:id="rId15"/>
    <p:sldId id="2588" r:id="rId16"/>
    <p:sldId id="2578" r:id="rId17"/>
    <p:sldId id="2579" r:id="rId18"/>
    <p:sldId id="2580" r:id="rId19"/>
    <p:sldId id="2581" r:id="rId20"/>
    <p:sldId id="25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posed Updates to Durham NH Site Planning Documents: Integrating EV Charging Requirements" id="{B15CA902-68C7-4FBA-A15B-182B180A3770}">
          <p14:sldIdLst>
            <p14:sldId id="2561"/>
            <p14:sldId id="2562"/>
          </p14:sldIdLst>
        </p14:section>
        <p14:section name="Durham Energy Committee: Motivation for Change" id="{90582ABC-DC01-4E38-AAF8-DBDF31612EE1}">
          <p14:sldIdLst>
            <p14:sldId id="2566"/>
            <p14:sldId id="2567"/>
            <p14:sldId id="2584"/>
            <p14:sldId id="2583"/>
            <p14:sldId id="2591"/>
          </p14:sldIdLst>
        </p14:section>
        <p14:section name="Details of the Proposed EV Charging Requirements" id="{27AE8EBA-B752-4324-B654-A41E0C925EBE}">
          <p14:sldIdLst>
            <p14:sldId id="2570"/>
            <p14:sldId id="2585"/>
            <p14:sldId id="2586"/>
          </p14:sldIdLst>
        </p14:section>
        <p14:section name="Case Reviews: Situations Requiring EV Charging" id="{19B92439-BC4A-4F4B-9E94-0031FB720CC2}">
          <p14:sldIdLst>
            <p14:sldId id="2574"/>
            <p14:sldId id="2575"/>
            <p14:sldId id="2589"/>
            <p14:sldId id="2590"/>
            <p14:sldId id="2588"/>
          </p14:sldIdLst>
        </p14:section>
        <p14:section name="Implications for Stakeholders" id="{C13FE994-4A3F-45CC-A932-FC80F42D7EDB}">
          <p14:sldIdLst>
            <p14:sldId id="2578"/>
            <p14:sldId id="2579"/>
            <p14:sldId id="2580"/>
            <p14:sldId id="2581"/>
          </p14:sldIdLst>
        </p14:section>
        <p14:section name="Conclusion" id="{1C9360A7-660C-47A1-911F-B264B1DFA56B}">
          <p14:sldIdLst>
            <p14:sldId id="25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876BE-5A93-4D94-BE02-000E9107A9E4}" v="44" dt="2025-09-10T23:45:28.958"/>
    <p1510:client id="{9816F36B-11CE-6C96-B81D-1FF42AA79642}" v="788" dt="2025-09-10T19:21:23.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6405" autoAdjust="0"/>
  </p:normalViewPr>
  <p:slideViewPr>
    <p:cSldViewPr snapToGrid="0">
      <p:cViewPr varScale="1">
        <p:scale>
          <a:sx n="116" d="100"/>
          <a:sy n="116" d="100"/>
        </p:scale>
        <p:origin x="970" y="7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9E601-D5BB-45BB-A4EC-1163A467DC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78BF6FD-C601-4804-AF60-0944872E3356}">
      <dgm:prSet/>
      <dgm:spPr/>
      <dgm:t>
        <a:bodyPr/>
        <a:lstStyle/>
        <a:p>
          <a:r>
            <a:rPr lang="en-US" dirty="0"/>
            <a:t>Applies to </a:t>
          </a:r>
        </a:p>
      </dgm:t>
    </dgm:pt>
    <dgm:pt modelId="{0C152F5D-E711-4F38-94C0-ED27E97E1A1D}" type="parTrans" cxnId="{F97D435E-E74E-416B-A98F-0642443BE659}">
      <dgm:prSet/>
      <dgm:spPr/>
      <dgm:t>
        <a:bodyPr/>
        <a:lstStyle/>
        <a:p>
          <a:endParaRPr lang="en-US"/>
        </a:p>
      </dgm:t>
    </dgm:pt>
    <dgm:pt modelId="{56585550-A721-4DDE-B6BD-D62F5A3BBFC8}" type="sibTrans" cxnId="{F97D435E-E74E-416B-A98F-0642443BE659}">
      <dgm:prSet/>
      <dgm:spPr/>
      <dgm:t>
        <a:bodyPr/>
        <a:lstStyle/>
        <a:p>
          <a:endParaRPr lang="en-US"/>
        </a:p>
      </dgm:t>
    </dgm:pt>
    <dgm:pt modelId="{B6F3C500-023D-4459-943F-8F6586BF5754}">
      <dgm:prSet custT="0"/>
      <dgm:spPr/>
      <dgm:t>
        <a:bodyPr/>
        <a:lstStyle/>
        <a:p>
          <a:r>
            <a:rPr lang="en-US" sz="1800" dirty="0">
              <a:latin typeface="Neue Haas Grotesk Text Pro"/>
            </a:rPr>
            <a:t>Projects that are subject to Durham Site plan review</a:t>
          </a:r>
          <a:endParaRPr lang="en-US" dirty="0"/>
        </a:p>
      </dgm:t>
    </dgm:pt>
    <dgm:pt modelId="{878DA863-7BAE-4C82-BFF1-E1874E52183D}" type="parTrans" cxnId="{0241EF45-FB0E-446B-81D2-CC8FDD08A94A}">
      <dgm:prSet/>
      <dgm:spPr/>
      <dgm:t>
        <a:bodyPr/>
        <a:lstStyle/>
        <a:p>
          <a:endParaRPr lang="en-US"/>
        </a:p>
      </dgm:t>
    </dgm:pt>
    <dgm:pt modelId="{ABFC5026-9BFA-4D4F-9717-0A1C21D5B7FE}" type="sibTrans" cxnId="{0241EF45-FB0E-446B-81D2-CC8FDD08A94A}">
      <dgm:prSet/>
      <dgm:spPr/>
      <dgm:t>
        <a:bodyPr/>
        <a:lstStyle/>
        <a:p>
          <a:endParaRPr lang="en-US"/>
        </a:p>
      </dgm:t>
    </dgm:pt>
    <dgm:pt modelId="{E3DB62A8-4075-4623-A6CD-ECACBB2940F2}">
      <dgm:prSet/>
      <dgm:spPr/>
      <dgm:t>
        <a:bodyPr/>
        <a:lstStyle/>
        <a:p>
          <a:r>
            <a:rPr lang="en-US" dirty="0"/>
            <a:t>Upon creation of new parking spots, or resurfacing of a driveway/parking with removal to subsurface</a:t>
          </a:r>
        </a:p>
      </dgm:t>
    </dgm:pt>
    <dgm:pt modelId="{51E420FE-D220-4B76-9BD8-3C9D5B6FA13B}" type="parTrans" cxnId="{312D48DC-07CE-42D3-B5D5-DDAE71ABADFD}">
      <dgm:prSet/>
      <dgm:spPr/>
      <dgm:t>
        <a:bodyPr/>
        <a:lstStyle/>
        <a:p>
          <a:endParaRPr lang="en-US"/>
        </a:p>
      </dgm:t>
    </dgm:pt>
    <dgm:pt modelId="{941CE5C0-E6FD-4A23-9604-7E988858F64C}" type="sibTrans" cxnId="{312D48DC-07CE-42D3-B5D5-DDAE71ABADFD}">
      <dgm:prSet/>
      <dgm:spPr/>
      <dgm:t>
        <a:bodyPr/>
        <a:lstStyle/>
        <a:p>
          <a:endParaRPr lang="en-US"/>
        </a:p>
      </dgm:t>
    </dgm:pt>
    <dgm:pt modelId="{EA66FD91-A285-4469-8D0D-A56535D18858}">
      <dgm:prSet custT="0"/>
      <dgm:spPr/>
      <dgm:t>
        <a:bodyPr/>
        <a:lstStyle/>
        <a:p>
          <a:r>
            <a:rPr lang="en-US" sz="1800">
              <a:latin typeface="Neue Haas Grotesk Text Pro"/>
              <a:ea typeface="Calibri"/>
              <a:cs typeface="Calibri"/>
            </a:rPr>
            <a:t>Multi-family</a:t>
          </a:r>
          <a:r>
            <a:rPr lang="en-US" dirty="0"/>
            <a:t>, commercial or other nonresidential property</a:t>
          </a:r>
        </a:p>
      </dgm:t>
    </dgm:pt>
    <dgm:pt modelId="{B091CBF0-A50D-402D-BE12-A00636921695}" type="parTrans" cxnId="{A1A61225-66E2-4C02-8A76-484E8ECD477D}">
      <dgm:prSet/>
      <dgm:spPr/>
    </dgm:pt>
    <dgm:pt modelId="{8217F35B-1633-4A97-8636-D7BD32238304}" type="sibTrans" cxnId="{A1A61225-66E2-4C02-8A76-484E8ECD477D}">
      <dgm:prSet/>
      <dgm:spPr/>
    </dgm:pt>
    <dgm:pt modelId="{F441BDDD-76B1-40AD-B2C8-60F66BBE5474}" type="pres">
      <dgm:prSet presAssocID="{3F79E601-D5BB-45BB-A4EC-1163A467DCC5}" presName="vert0" presStyleCnt="0">
        <dgm:presLayoutVars>
          <dgm:dir/>
          <dgm:animOne val="branch"/>
          <dgm:animLvl val="lvl"/>
        </dgm:presLayoutVars>
      </dgm:prSet>
      <dgm:spPr/>
    </dgm:pt>
    <dgm:pt modelId="{14993F9F-368E-4D1F-9C74-D6848D556E72}" type="pres">
      <dgm:prSet presAssocID="{278BF6FD-C601-4804-AF60-0944872E3356}" presName="thickLine" presStyleLbl="alignNode1" presStyleIdx="0" presStyleCnt="1"/>
      <dgm:spPr/>
    </dgm:pt>
    <dgm:pt modelId="{ED94F06E-9DEF-4A57-944B-E4F8A7B6BE5C}" type="pres">
      <dgm:prSet presAssocID="{278BF6FD-C601-4804-AF60-0944872E3356}" presName="horz1" presStyleCnt="0"/>
      <dgm:spPr/>
    </dgm:pt>
    <dgm:pt modelId="{62049418-EFFD-48BF-847F-9707657A249A}" type="pres">
      <dgm:prSet presAssocID="{278BF6FD-C601-4804-AF60-0944872E3356}" presName="tx1" presStyleLbl="revTx" presStyleIdx="0" presStyleCnt="4"/>
      <dgm:spPr/>
    </dgm:pt>
    <dgm:pt modelId="{E3DCE7A8-A362-41CE-B061-598C06D4F539}" type="pres">
      <dgm:prSet presAssocID="{278BF6FD-C601-4804-AF60-0944872E3356}" presName="vert1" presStyleCnt="0"/>
      <dgm:spPr/>
    </dgm:pt>
    <dgm:pt modelId="{8B0CF0CD-41E1-4212-8EFD-1C080CE8C5E0}" type="pres">
      <dgm:prSet presAssocID="{B6F3C500-023D-4459-943F-8F6586BF5754}" presName="vertSpace2a" presStyleCnt="0"/>
      <dgm:spPr/>
    </dgm:pt>
    <dgm:pt modelId="{4705FA26-80FB-4644-BD9F-85AAC5208099}" type="pres">
      <dgm:prSet presAssocID="{B6F3C500-023D-4459-943F-8F6586BF5754}" presName="horz2" presStyleCnt="0"/>
      <dgm:spPr/>
    </dgm:pt>
    <dgm:pt modelId="{6CDFE351-6CE1-4670-A6E9-68011912C574}" type="pres">
      <dgm:prSet presAssocID="{B6F3C500-023D-4459-943F-8F6586BF5754}" presName="horzSpace2" presStyleCnt="0"/>
      <dgm:spPr/>
    </dgm:pt>
    <dgm:pt modelId="{DA704566-8538-4FD3-8C66-8CE0CFA9DF77}" type="pres">
      <dgm:prSet presAssocID="{B6F3C500-023D-4459-943F-8F6586BF5754}" presName="tx2" presStyleLbl="revTx" presStyleIdx="1" presStyleCnt="4"/>
      <dgm:spPr/>
    </dgm:pt>
    <dgm:pt modelId="{B720091C-BE1A-4F98-AC0F-BAEE4A0C3D1E}" type="pres">
      <dgm:prSet presAssocID="{B6F3C500-023D-4459-943F-8F6586BF5754}" presName="vert2" presStyleCnt="0"/>
      <dgm:spPr/>
    </dgm:pt>
    <dgm:pt modelId="{19C4B1C7-E0A6-491F-8206-1DC4B6F89C67}" type="pres">
      <dgm:prSet presAssocID="{B6F3C500-023D-4459-943F-8F6586BF5754}" presName="thinLine2b" presStyleLbl="callout" presStyleIdx="0" presStyleCnt="3"/>
      <dgm:spPr/>
    </dgm:pt>
    <dgm:pt modelId="{6AD67905-2213-4973-9C20-2CDAC241325C}" type="pres">
      <dgm:prSet presAssocID="{B6F3C500-023D-4459-943F-8F6586BF5754}" presName="vertSpace2b" presStyleCnt="0"/>
      <dgm:spPr/>
    </dgm:pt>
    <dgm:pt modelId="{0ACD4202-1566-46DF-8393-7E9DAAE051D2}" type="pres">
      <dgm:prSet presAssocID="{EA66FD91-A285-4469-8D0D-A56535D18858}" presName="horz2" presStyleCnt="0"/>
      <dgm:spPr/>
    </dgm:pt>
    <dgm:pt modelId="{3FFCE0E2-5DC6-4631-A3FA-BE11022273D4}" type="pres">
      <dgm:prSet presAssocID="{EA66FD91-A285-4469-8D0D-A56535D18858}" presName="horzSpace2" presStyleCnt="0"/>
      <dgm:spPr/>
    </dgm:pt>
    <dgm:pt modelId="{6E8A4257-C65E-48BD-A9AD-C0556DE4D811}" type="pres">
      <dgm:prSet presAssocID="{EA66FD91-A285-4469-8D0D-A56535D18858}" presName="tx2" presStyleLbl="revTx" presStyleIdx="2" presStyleCnt="4"/>
      <dgm:spPr/>
    </dgm:pt>
    <dgm:pt modelId="{1EFF32C6-7642-499C-92E3-7980296E32D1}" type="pres">
      <dgm:prSet presAssocID="{EA66FD91-A285-4469-8D0D-A56535D18858}" presName="vert2" presStyleCnt="0"/>
      <dgm:spPr/>
    </dgm:pt>
    <dgm:pt modelId="{33BF27A6-D83B-4F13-B4E4-3A843D7A0648}" type="pres">
      <dgm:prSet presAssocID="{EA66FD91-A285-4469-8D0D-A56535D18858}" presName="thinLine2b" presStyleLbl="callout" presStyleIdx="1" presStyleCnt="3"/>
      <dgm:spPr/>
    </dgm:pt>
    <dgm:pt modelId="{5F2EBE32-9F51-42DB-93B0-B6ADCB31BAD0}" type="pres">
      <dgm:prSet presAssocID="{EA66FD91-A285-4469-8D0D-A56535D18858}" presName="vertSpace2b" presStyleCnt="0"/>
      <dgm:spPr/>
    </dgm:pt>
    <dgm:pt modelId="{E4D92158-A0D8-4405-BFE7-37AF5E7737C3}" type="pres">
      <dgm:prSet presAssocID="{E3DB62A8-4075-4623-A6CD-ECACBB2940F2}" presName="horz2" presStyleCnt="0"/>
      <dgm:spPr/>
    </dgm:pt>
    <dgm:pt modelId="{D8A1CD3C-3D76-445A-B49C-EA4B12ACBB2D}" type="pres">
      <dgm:prSet presAssocID="{E3DB62A8-4075-4623-A6CD-ECACBB2940F2}" presName="horzSpace2" presStyleCnt="0"/>
      <dgm:spPr/>
    </dgm:pt>
    <dgm:pt modelId="{3B44D090-2FA4-4159-911C-DBE51C1F1CDF}" type="pres">
      <dgm:prSet presAssocID="{E3DB62A8-4075-4623-A6CD-ECACBB2940F2}" presName="tx2" presStyleLbl="revTx" presStyleIdx="3" presStyleCnt="4"/>
      <dgm:spPr/>
    </dgm:pt>
    <dgm:pt modelId="{3C9C19FE-332B-4469-BB06-2B769100D4DB}" type="pres">
      <dgm:prSet presAssocID="{E3DB62A8-4075-4623-A6CD-ECACBB2940F2}" presName="vert2" presStyleCnt="0"/>
      <dgm:spPr/>
    </dgm:pt>
    <dgm:pt modelId="{C3B6B902-7947-4C97-964E-F52084A62A9F}" type="pres">
      <dgm:prSet presAssocID="{E3DB62A8-4075-4623-A6CD-ECACBB2940F2}" presName="thinLine2b" presStyleLbl="callout" presStyleIdx="2" presStyleCnt="3"/>
      <dgm:spPr/>
    </dgm:pt>
    <dgm:pt modelId="{96A63042-271F-4DCD-A3A5-E4C92DC59D52}" type="pres">
      <dgm:prSet presAssocID="{E3DB62A8-4075-4623-A6CD-ECACBB2940F2}" presName="vertSpace2b" presStyleCnt="0"/>
      <dgm:spPr/>
    </dgm:pt>
  </dgm:ptLst>
  <dgm:cxnLst>
    <dgm:cxn modelId="{A1129007-28EE-4FD4-AC84-A7ECA52F20F0}" type="presOf" srcId="{E3DB62A8-4075-4623-A6CD-ECACBB2940F2}" destId="{3B44D090-2FA4-4159-911C-DBE51C1F1CDF}" srcOrd="0" destOrd="0" presId="urn:microsoft.com/office/officeart/2008/layout/LinedList"/>
    <dgm:cxn modelId="{0EAEB90E-EB13-4BBE-9058-CE6AA68D847C}" type="presOf" srcId="{B6F3C500-023D-4459-943F-8F6586BF5754}" destId="{DA704566-8538-4FD3-8C66-8CE0CFA9DF77}" srcOrd="0" destOrd="0" presId="urn:microsoft.com/office/officeart/2008/layout/LinedList"/>
    <dgm:cxn modelId="{A1A61225-66E2-4C02-8A76-484E8ECD477D}" srcId="{278BF6FD-C601-4804-AF60-0944872E3356}" destId="{EA66FD91-A285-4469-8D0D-A56535D18858}" srcOrd="1" destOrd="0" parTransId="{B091CBF0-A50D-402D-BE12-A00636921695}" sibTransId="{8217F35B-1633-4A97-8636-D7BD32238304}"/>
    <dgm:cxn modelId="{F97D435E-E74E-416B-A98F-0642443BE659}" srcId="{3F79E601-D5BB-45BB-A4EC-1163A467DCC5}" destId="{278BF6FD-C601-4804-AF60-0944872E3356}" srcOrd="0" destOrd="0" parTransId="{0C152F5D-E711-4F38-94C0-ED27E97E1A1D}" sibTransId="{56585550-A721-4DDE-B6BD-D62F5A3BBFC8}"/>
    <dgm:cxn modelId="{0241EF45-FB0E-446B-81D2-CC8FDD08A94A}" srcId="{278BF6FD-C601-4804-AF60-0944872E3356}" destId="{B6F3C500-023D-4459-943F-8F6586BF5754}" srcOrd="0" destOrd="0" parTransId="{878DA863-7BAE-4C82-BFF1-E1874E52183D}" sibTransId="{ABFC5026-9BFA-4D4F-9717-0A1C21D5B7FE}"/>
    <dgm:cxn modelId="{74517674-DDA1-45B3-A239-7975EF95F586}" type="presOf" srcId="{278BF6FD-C601-4804-AF60-0944872E3356}" destId="{62049418-EFFD-48BF-847F-9707657A249A}" srcOrd="0" destOrd="0" presId="urn:microsoft.com/office/officeart/2008/layout/LinedList"/>
    <dgm:cxn modelId="{C12ED2CA-3A14-412C-BB14-E348E77D4BCA}" type="presOf" srcId="{EA66FD91-A285-4469-8D0D-A56535D18858}" destId="{6E8A4257-C65E-48BD-A9AD-C0556DE4D811}" srcOrd="0" destOrd="0" presId="urn:microsoft.com/office/officeart/2008/layout/LinedList"/>
    <dgm:cxn modelId="{74087AD6-7662-4E4D-97F8-A63E1531C0BC}" type="presOf" srcId="{3F79E601-D5BB-45BB-A4EC-1163A467DCC5}" destId="{F441BDDD-76B1-40AD-B2C8-60F66BBE5474}" srcOrd="0" destOrd="0" presId="urn:microsoft.com/office/officeart/2008/layout/LinedList"/>
    <dgm:cxn modelId="{312D48DC-07CE-42D3-B5D5-DDAE71ABADFD}" srcId="{278BF6FD-C601-4804-AF60-0944872E3356}" destId="{E3DB62A8-4075-4623-A6CD-ECACBB2940F2}" srcOrd="2" destOrd="0" parTransId="{51E420FE-D220-4B76-9BD8-3C9D5B6FA13B}" sibTransId="{941CE5C0-E6FD-4A23-9604-7E988858F64C}"/>
    <dgm:cxn modelId="{DE356557-6297-4AAD-802C-B5322215B83B}" type="presParOf" srcId="{F441BDDD-76B1-40AD-B2C8-60F66BBE5474}" destId="{14993F9F-368E-4D1F-9C74-D6848D556E72}" srcOrd="0" destOrd="0" presId="urn:microsoft.com/office/officeart/2008/layout/LinedList"/>
    <dgm:cxn modelId="{67E39219-5775-429B-9BDF-37F787D5B328}" type="presParOf" srcId="{F441BDDD-76B1-40AD-B2C8-60F66BBE5474}" destId="{ED94F06E-9DEF-4A57-944B-E4F8A7B6BE5C}" srcOrd="1" destOrd="0" presId="urn:microsoft.com/office/officeart/2008/layout/LinedList"/>
    <dgm:cxn modelId="{4B209CA9-AA0E-4B42-BF0B-FBF14FCB7216}" type="presParOf" srcId="{ED94F06E-9DEF-4A57-944B-E4F8A7B6BE5C}" destId="{62049418-EFFD-48BF-847F-9707657A249A}" srcOrd="0" destOrd="0" presId="urn:microsoft.com/office/officeart/2008/layout/LinedList"/>
    <dgm:cxn modelId="{CAC870D2-B62E-4195-9C7B-1D271696932C}" type="presParOf" srcId="{ED94F06E-9DEF-4A57-944B-E4F8A7B6BE5C}" destId="{E3DCE7A8-A362-41CE-B061-598C06D4F539}" srcOrd="1" destOrd="0" presId="urn:microsoft.com/office/officeart/2008/layout/LinedList"/>
    <dgm:cxn modelId="{F5882B86-7D8F-4BB3-A13B-C5AD8D2FBF19}" type="presParOf" srcId="{E3DCE7A8-A362-41CE-B061-598C06D4F539}" destId="{8B0CF0CD-41E1-4212-8EFD-1C080CE8C5E0}" srcOrd="0" destOrd="0" presId="urn:microsoft.com/office/officeart/2008/layout/LinedList"/>
    <dgm:cxn modelId="{1098E6EB-A9BF-4F41-BE94-CE60EFF11810}" type="presParOf" srcId="{E3DCE7A8-A362-41CE-B061-598C06D4F539}" destId="{4705FA26-80FB-4644-BD9F-85AAC5208099}" srcOrd="1" destOrd="0" presId="urn:microsoft.com/office/officeart/2008/layout/LinedList"/>
    <dgm:cxn modelId="{9A3AAA3D-19E9-42F6-B24B-62CB2FA74252}" type="presParOf" srcId="{4705FA26-80FB-4644-BD9F-85AAC5208099}" destId="{6CDFE351-6CE1-4670-A6E9-68011912C574}" srcOrd="0" destOrd="0" presId="urn:microsoft.com/office/officeart/2008/layout/LinedList"/>
    <dgm:cxn modelId="{6EDB88B2-E550-4D3E-AEC0-6684F5E462B5}" type="presParOf" srcId="{4705FA26-80FB-4644-BD9F-85AAC5208099}" destId="{DA704566-8538-4FD3-8C66-8CE0CFA9DF77}" srcOrd="1" destOrd="0" presId="urn:microsoft.com/office/officeart/2008/layout/LinedList"/>
    <dgm:cxn modelId="{A75749BB-69FC-4C32-BD96-4C282FAA738E}" type="presParOf" srcId="{4705FA26-80FB-4644-BD9F-85AAC5208099}" destId="{B720091C-BE1A-4F98-AC0F-BAEE4A0C3D1E}" srcOrd="2" destOrd="0" presId="urn:microsoft.com/office/officeart/2008/layout/LinedList"/>
    <dgm:cxn modelId="{713000DB-FDD1-4F87-8051-AD86B0E1CE5F}" type="presParOf" srcId="{E3DCE7A8-A362-41CE-B061-598C06D4F539}" destId="{19C4B1C7-E0A6-491F-8206-1DC4B6F89C67}" srcOrd="2" destOrd="0" presId="urn:microsoft.com/office/officeart/2008/layout/LinedList"/>
    <dgm:cxn modelId="{6D4439EE-CF30-440E-BE02-8CAA0B10ABCD}" type="presParOf" srcId="{E3DCE7A8-A362-41CE-B061-598C06D4F539}" destId="{6AD67905-2213-4973-9C20-2CDAC241325C}" srcOrd="3" destOrd="0" presId="urn:microsoft.com/office/officeart/2008/layout/LinedList"/>
    <dgm:cxn modelId="{5258B3A6-ADA7-4DDE-AE97-B4538AA6D194}" type="presParOf" srcId="{E3DCE7A8-A362-41CE-B061-598C06D4F539}" destId="{0ACD4202-1566-46DF-8393-7E9DAAE051D2}" srcOrd="4" destOrd="0" presId="urn:microsoft.com/office/officeart/2008/layout/LinedList"/>
    <dgm:cxn modelId="{D3A37124-309B-416C-96F2-A1811B1B5F97}" type="presParOf" srcId="{0ACD4202-1566-46DF-8393-7E9DAAE051D2}" destId="{3FFCE0E2-5DC6-4631-A3FA-BE11022273D4}" srcOrd="0" destOrd="0" presId="urn:microsoft.com/office/officeart/2008/layout/LinedList"/>
    <dgm:cxn modelId="{51F32620-FD43-49B3-A492-7201CFA7D21A}" type="presParOf" srcId="{0ACD4202-1566-46DF-8393-7E9DAAE051D2}" destId="{6E8A4257-C65E-48BD-A9AD-C0556DE4D811}" srcOrd="1" destOrd="0" presId="urn:microsoft.com/office/officeart/2008/layout/LinedList"/>
    <dgm:cxn modelId="{D43C093F-435C-40A2-AD09-FCD9199FBE66}" type="presParOf" srcId="{0ACD4202-1566-46DF-8393-7E9DAAE051D2}" destId="{1EFF32C6-7642-499C-92E3-7980296E32D1}" srcOrd="2" destOrd="0" presId="urn:microsoft.com/office/officeart/2008/layout/LinedList"/>
    <dgm:cxn modelId="{E5603EF8-43FA-4D93-8634-F25D38CB9864}" type="presParOf" srcId="{E3DCE7A8-A362-41CE-B061-598C06D4F539}" destId="{33BF27A6-D83B-4F13-B4E4-3A843D7A0648}" srcOrd="5" destOrd="0" presId="urn:microsoft.com/office/officeart/2008/layout/LinedList"/>
    <dgm:cxn modelId="{AF04EFAD-B61B-4F32-B2C2-C7B7DAFF89A3}" type="presParOf" srcId="{E3DCE7A8-A362-41CE-B061-598C06D4F539}" destId="{5F2EBE32-9F51-42DB-93B0-B6ADCB31BAD0}" srcOrd="6" destOrd="0" presId="urn:microsoft.com/office/officeart/2008/layout/LinedList"/>
    <dgm:cxn modelId="{581F623D-2E4E-4D86-B9F9-85BB1CBE6B64}" type="presParOf" srcId="{E3DCE7A8-A362-41CE-B061-598C06D4F539}" destId="{E4D92158-A0D8-4405-BFE7-37AF5E7737C3}" srcOrd="7" destOrd="0" presId="urn:microsoft.com/office/officeart/2008/layout/LinedList"/>
    <dgm:cxn modelId="{CD9F54DA-CECA-4A54-A81F-E77C1F2F35F6}" type="presParOf" srcId="{E4D92158-A0D8-4405-BFE7-37AF5E7737C3}" destId="{D8A1CD3C-3D76-445A-B49C-EA4B12ACBB2D}" srcOrd="0" destOrd="0" presId="urn:microsoft.com/office/officeart/2008/layout/LinedList"/>
    <dgm:cxn modelId="{892DCE9F-686B-4B14-9D59-9179B86C5F20}" type="presParOf" srcId="{E4D92158-A0D8-4405-BFE7-37AF5E7737C3}" destId="{3B44D090-2FA4-4159-911C-DBE51C1F1CDF}" srcOrd="1" destOrd="0" presId="urn:microsoft.com/office/officeart/2008/layout/LinedList"/>
    <dgm:cxn modelId="{A83E7F12-F5A4-4EBA-968A-D5DD94532210}" type="presParOf" srcId="{E4D92158-A0D8-4405-BFE7-37AF5E7737C3}" destId="{3C9C19FE-332B-4469-BB06-2B769100D4DB}" srcOrd="2" destOrd="0" presId="urn:microsoft.com/office/officeart/2008/layout/LinedList"/>
    <dgm:cxn modelId="{206AFF49-F3FF-46B4-AA3C-736614068756}" type="presParOf" srcId="{E3DCE7A8-A362-41CE-B061-598C06D4F539}" destId="{C3B6B902-7947-4C97-964E-F52084A62A9F}" srcOrd="8" destOrd="0" presId="urn:microsoft.com/office/officeart/2008/layout/LinedList"/>
    <dgm:cxn modelId="{40B5CDF4-B7FE-4AE9-B344-F28333EC56E2}" type="presParOf" srcId="{E3DCE7A8-A362-41CE-B061-598C06D4F539}" destId="{96A63042-271F-4DCD-A3A5-E4C92DC59D52}"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03870B-A122-4886-A3E1-B7FCBC43AC2D}"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63841EE6-63E3-48DB-B118-E63D397CEF0D}">
      <dgm:prSet/>
      <dgm:spPr/>
      <dgm:t>
        <a:bodyPr/>
        <a:lstStyle/>
        <a:p>
          <a:pPr>
            <a:lnSpc>
              <a:spcPct val="100000"/>
            </a:lnSpc>
            <a:defRPr b="1"/>
          </a:pPr>
          <a:r>
            <a:rPr lang="en-US"/>
            <a:t>Supporting Sustainability Goals</a:t>
          </a:r>
        </a:p>
      </dgm:t>
    </dgm:pt>
    <dgm:pt modelId="{E62FCE65-0D2E-40C8-9BD8-6F7D35493649}" type="parTrans" cxnId="{8A4ABBAF-A097-45E7-AA09-772A0B28C9F0}">
      <dgm:prSet/>
      <dgm:spPr/>
      <dgm:t>
        <a:bodyPr/>
        <a:lstStyle/>
        <a:p>
          <a:endParaRPr lang="en-US"/>
        </a:p>
      </dgm:t>
    </dgm:pt>
    <dgm:pt modelId="{7917C146-F630-4E25-8B16-605671E1ECCF}" type="sibTrans" cxnId="{8A4ABBAF-A097-45E7-AA09-772A0B28C9F0}">
      <dgm:prSet/>
      <dgm:spPr/>
      <dgm:t>
        <a:bodyPr/>
        <a:lstStyle/>
        <a:p>
          <a:pPr>
            <a:lnSpc>
              <a:spcPct val="100000"/>
            </a:lnSpc>
            <a:defRPr b="1"/>
          </a:pPr>
          <a:endParaRPr lang="en-US"/>
        </a:p>
      </dgm:t>
    </dgm:pt>
    <dgm:pt modelId="{114A66A0-889E-4BAC-98A3-F66C8D97E02C}">
      <dgm:prSet/>
      <dgm:spPr/>
      <dgm:t>
        <a:bodyPr/>
        <a:lstStyle/>
        <a:p>
          <a:pPr>
            <a:lnSpc>
              <a:spcPct val="100000"/>
            </a:lnSpc>
          </a:pPr>
          <a:r>
            <a:rPr lang="en-US" dirty="0"/>
            <a:t>Incorporating EV charging in site planning promotes Durham's commitment to environmental sustainability and aligns to Durhams Climate Action Goals.</a:t>
          </a:r>
        </a:p>
      </dgm:t>
    </dgm:pt>
    <dgm:pt modelId="{51693EDC-4D66-43A9-92B9-E31DC001876B}" type="parTrans" cxnId="{19AA2FF4-37A0-4F81-9A79-F18968B3709E}">
      <dgm:prSet/>
      <dgm:spPr/>
      <dgm:t>
        <a:bodyPr/>
        <a:lstStyle/>
        <a:p>
          <a:endParaRPr lang="en-US"/>
        </a:p>
      </dgm:t>
    </dgm:pt>
    <dgm:pt modelId="{2456DF68-3DEB-430F-AC5F-AAAF28C73254}" type="sibTrans" cxnId="{19AA2FF4-37A0-4F81-9A79-F18968B3709E}">
      <dgm:prSet/>
      <dgm:spPr/>
      <dgm:t>
        <a:bodyPr/>
        <a:lstStyle/>
        <a:p>
          <a:endParaRPr lang="en-US"/>
        </a:p>
      </dgm:t>
    </dgm:pt>
    <dgm:pt modelId="{487EF914-7F2E-49CC-BE95-CEFF07C1D580}">
      <dgm:prSet/>
      <dgm:spPr/>
      <dgm:t>
        <a:bodyPr/>
        <a:lstStyle/>
        <a:p>
          <a:pPr>
            <a:lnSpc>
              <a:spcPct val="100000"/>
            </a:lnSpc>
            <a:defRPr b="1"/>
          </a:pPr>
          <a:r>
            <a:rPr lang="en-US"/>
            <a:t>Addressing Community Needs</a:t>
          </a:r>
        </a:p>
      </dgm:t>
    </dgm:pt>
    <dgm:pt modelId="{5C2D204F-C57D-4271-BA57-27A6FA7CFDBF}" type="parTrans" cxnId="{7DFF53FB-6C85-44F9-AE35-044A21063CF0}">
      <dgm:prSet/>
      <dgm:spPr/>
      <dgm:t>
        <a:bodyPr/>
        <a:lstStyle/>
        <a:p>
          <a:endParaRPr lang="en-US"/>
        </a:p>
      </dgm:t>
    </dgm:pt>
    <dgm:pt modelId="{9103ABE1-1A77-45BD-8113-0D39C6219433}" type="sibTrans" cxnId="{7DFF53FB-6C85-44F9-AE35-044A21063CF0}">
      <dgm:prSet/>
      <dgm:spPr/>
      <dgm:t>
        <a:bodyPr/>
        <a:lstStyle/>
        <a:p>
          <a:pPr>
            <a:lnSpc>
              <a:spcPct val="100000"/>
            </a:lnSpc>
            <a:defRPr b="1"/>
          </a:pPr>
          <a:endParaRPr lang="en-US"/>
        </a:p>
      </dgm:t>
    </dgm:pt>
    <dgm:pt modelId="{71D58D9A-33DA-4F95-9C5F-25CB392D3404}">
      <dgm:prSet/>
      <dgm:spPr/>
      <dgm:t>
        <a:bodyPr/>
        <a:lstStyle/>
        <a:p>
          <a:pPr>
            <a:lnSpc>
              <a:spcPct val="100000"/>
            </a:lnSpc>
          </a:pPr>
          <a:r>
            <a:rPr lang="en-US" dirty="0"/>
            <a:t>Planning for EV infrastructure ensures accessibility and convenience for Durham’s community members including the UNH population</a:t>
          </a:r>
        </a:p>
      </dgm:t>
    </dgm:pt>
    <dgm:pt modelId="{B755A018-6879-47E9-9930-86B37F26B967}" type="parTrans" cxnId="{9B52EE18-148A-47DE-BBE8-577957694663}">
      <dgm:prSet/>
      <dgm:spPr/>
      <dgm:t>
        <a:bodyPr/>
        <a:lstStyle/>
        <a:p>
          <a:endParaRPr lang="en-US"/>
        </a:p>
      </dgm:t>
    </dgm:pt>
    <dgm:pt modelId="{EF863D1B-14B7-4090-A395-D06B512EA4B7}" type="sibTrans" cxnId="{9B52EE18-148A-47DE-BBE8-577957694663}">
      <dgm:prSet/>
      <dgm:spPr/>
      <dgm:t>
        <a:bodyPr/>
        <a:lstStyle/>
        <a:p>
          <a:endParaRPr lang="en-US"/>
        </a:p>
      </dgm:t>
    </dgm:pt>
    <dgm:pt modelId="{B6C60144-3F96-4720-89CB-B1C26195F177}">
      <dgm:prSet/>
      <dgm:spPr/>
      <dgm:t>
        <a:bodyPr/>
        <a:lstStyle/>
        <a:p>
          <a:pPr>
            <a:lnSpc>
              <a:spcPct val="100000"/>
            </a:lnSpc>
            <a:defRPr b="1"/>
          </a:pPr>
          <a:r>
            <a:rPr lang="en-US"/>
            <a:t>Aligning with Energy Policies</a:t>
          </a:r>
        </a:p>
      </dgm:t>
    </dgm:pt>
    <dgm:pt modelId="{7BE1CF2A-F82B-4C54-8358-CD69D5591FFD}" type="parTrans" cxnId="{E5689DF2-F747-4870-AC84-1573BC032E85}">
      <dgm:prSet/>
      <dgm:spPr/>
      <dgm:t>
        <a:bodyPr/>
        <a:lstStyle/>
        <a:p>
          <a:endParaRPr lang="en-US"/>
        </a:p>
      </dgm:t>
    </dgm:pt>
    <dgm:pt modelId="{EC9130B3-BFA7-4D2A-B401-1DE3EFCDA353}" type="sibTrans" cxnId="{E5689DF2-F747-4870-AC84-1573BC032E85}">
      <dgm:prSet/>
      <dgm:spPr/>
      <dgm:t>
        <a:bodyPr/>
        <a:lstStyle/>
        <a:p>
          <a:pPr>
            <a:lnSpc>
              <a:spcPct val="100000"/>
            </a:lnSpc>
            <a:defRPr b="1"/>
          </a:pPr>
          <a:endParaRPr lang="en-US"/>
        </a:p>
      </dgm:t>
    </dgm:pt>
    <dgm:pt modelId="{E1E59DA9-1306-450C-A9FA-83AEF7FC4261}">
      <dgm:prSet/>
      <dgm:spPr/>
      <dgm:t>
        <a:bodyPr/>
        <a:lstStyle/>
        <a:p>
          <a:pPr>
            <a:lnSpc>
              <a:spcPct val="100000"/>
            </a:lnSpc>
          </a:pPr>
          <a:r>
            <a:rPr lang="en-US" dirty="0"/>
            <a:t>Integration aligns local planning with broader energy policies for a cleaner future.</a:t>
          </a:r>
        </a:p>
      </dgm:t>
    </dgm:pt>
    <dgm:pt modelId="{3C730BDF-BF29-48B9-9E74-3F9F0450020D}" type="parTrans" cxnId="{747C750E-0E96-4064-BA1A-8B819E1D9C3E}">
      <dgm:prSet/>
      <dgm:spPr/>
      <dgm:t>
        <a:bodyPr/>
        <a:lstStyle/>
        <a:p>
          <a:endParaRPr lang="en-US"/>
        </a:p>
      </dgm:t>
    </dgm:pt>
    <dgm:pt modelId="{271460D0-B1B5-4697-A8F3-44AA46C99ADC}" type="sibTrans" cxnId="{747C750E-0E96-4064-BA1A-8B819E1D9C3E}">
      <dgm:prSet/>
      <dgm:spPr/>
      <dgm:t>
        <a:bodyPr/>
        <a:lstStyle/>
        <a:p>
          <a:endParaRPr lang="en-US"/>
        </a:p>
      </dgm:t>
    </dgm:pt>
    <dgm:pt modelId="{7BEAF112-0093-42A9-9CC3-C972C0BD0841}">
      <dgm:prSet/>
      <dgm:spPr/>
      <dgm:t>
        <a:bodyPr/>
        <a:lstStyle/>
        <a:p>
          <a:pPr>
            <a:lnSpc>
              <a:spcPct val="100000"/>
            </a:lnSpc>
            <a:defRPr b="1"/>
          </a:pPr>
          <a:r>
            <a:rPr lang="en-US"/>
            <a:t>Preparing for Electric Future</a:t>
          </a:r>
        </a:p>
      </dgm:t>
    </dgm:pt>
    <dgm:pt modelId="{A6BD2FD2-6BEF-42AE-A78D-9A8C75DC5CD8}" type="parTrans" cxnId="{EEFE9B93-8D9B-435F-B8A3-E670365C6BD9}">
      <dgm:prSet/>
      <dgm:spPr/>
      <dgm:t>
        <a:bodyPr/>
        <a:lstStyle/>
        <a:p>
          <a:endParaRPr lang="en-US"/>
        </a:p>
      </dgm:t>
    </dgm:pt>
    <dgm:pt modelId="{E0F57AF3-7E00-4D33-9CB3-7ABA9C615C2A}" type="sibTrans" cxnId="{EEFE9B93-8D9B-435F-B8A3-E670365C6BD9}">
      <dgm:prSet/>
      <dgm:spPr/>
      <dgm:t>
        <a:bodyPr/>
        <a:lstStyle/>
        <a:p>
          <a:endParaRPr lang="en-US"/>
        </a:p>
      </dgm:t>
    </dgm:pt>
    <dgm:pt modelId="{2EFE0B8B-6BA4-4011-B089-ABE2E99EBBE9}">
      <dgm:prSet/>
      <dgm:spPr/>
      <dgm:t>
        <a:bodyPr/>
        <a:lstStyle/>
        <a:p>
          <a:pPr>
            <a:lnSpc>
              <a:spcPct val="100000"/>
            </a:lnSpc>
          </a:pPr>
          <a:r>
            <a:rPr lang="en-US" dirty="0"/>
            <a:t>This proactive planning equips Durham to meet growing electric vehicle demands.</a:t>
          </a:r>
        </a:p>
      </dgm:t>
    </dgm:pt>
    <dgm:pt modelId="{9A5FB7D3-D073-45E3-8763-4FC1835F3AA4}" type="parTrans" cxnId="{F4FE484A-D856-489B-A6A2-D8A6B960BB94}">
      <dgm:prSet/>
      <dgm:spPr/>
      <dgm:t>
        <a:bodyPr/>
        <a:lstStyle/>
        <a:p>
          <a:endParaRPr lang="en-US"/>
        </a:p>
      </dgm:t>
    </dgm:pt>
    <dgm:pt modelId="{F866C569-36C5-4499-B3EA-B7C5A197BDA1}" type="sibTrans" cxnId="{F4FE484A-D856-489B-A6A2-D8A6B960BB94}">
      <dgm:prSet/>
      <dgm:spPr/>
      <dgm:t>
        <a:bodyPr/>
        <a:lstStyle/>
        <a:p>
          <a:endParaRPr lang="en-US"/>
        </a:p>
      </dgm:t>
    </dgm:pt>
    <dgm:pt modelId="{3D9C156C-B398-48DD-9853-EE899E33D601}">
      <dgm:prSet phldr="0"/>
      <dgm:spPr/>
      <dgm:t>
        <a:bodyPr/>
        <a:lstStyle/>
        <a:p>
          <a:pPr rtl="0">
            <a:lnSpc>
              <a:spcPct val="100000"/>
            </a:lnSpc>
            <a:defRPr b="1"/>
          </a:pPr>
          <a:r>
            <a:rPr lang="en-US" b="0" dirty="0">
              <a:latin typeface="Neue Haas Grotesk Text Pro"/>
            </a:rPr>
            <a:t>Aligns to our Climate Action Plan</a:t>
          </a:r>
        </a:p>
      </dgm:t>
    </dgm:pt>
    <dgm:pt modelId="{F6D3C42F-1D2E-4477-936F-F0AD45B22DB7}" type="parTrans" cxnId="{4968F44D-B94E-4359-9279-3F39C16CED67}">
      <dgm:prSet/>
      <dgm:spPr/>
    </dgm:pt>
    <dgm:pt modelId="{8FB72262-F32F-4386-83C3-145D2CF4919C}" type="sibTrans" cxnId="{4968F44D-B94E-4359-9279-3F39C16CED67}">
      <dgm:prSet/>
      <dgm:spPr/>
    </dgm:pt>
    <dgm:pt modelId="{200191E3-B68D-4EE8-BE71-7CACB9F7E4DA}" type="pres">
      <dgm:prSet presAssocID="{0003870B-A122-4886-A3E1-B7FCBC43AC2D}" presName="Name0" presStyleCnt="0">
        <dgm:presLayoutVars>
          <dgm:dir/>
          <dgm:resizeHandles val="exact"/>
        </dgm:presLayoutVars>
      </dgm:prSet>
      <dgm:spPr/>
    </dgm:pt>
    <dgm:pt modelId="{7ECA5922-C6CC-40F9-8AD9-997DCBA1AAF0}" type="pres">
      <dgm:prSet presAssocID="{63841EE6-63E3-48DB-B118-E63D397CEF0D}" presName="compNode" presStyleCnt="0"/>
      <dgm:spPr/>
    </dgm:pt>
    <dgm:pt modelId="{3FB3CF7E-E3CE-4DB4-AF7D-8604128DE5F2}" type="pres">
      <dgm:prSet presAssocID="{63841EE6-63E3-48DB-B118-E63D397CEF0D}" presName="pictRect" presStyleLbl="revTx" presStyleIdx="0" presStyleCnt="8">
        <dgm:presLayoutVars>
          <dgm:chMax val="0"/>
          <dgm:bulletEnabled/>
        </dgm:presLayoutVars>
      </dgm:prSet>
      <dgm:spPr/>
    </dgm:pt>
    <dgm:pt modelId="{F2F2F65B-C2C6-4A09-B678-078DC4EAA143}" type="pres">
      <dgm:prSet presAssocID="{63841EE6-63E3-48DB-B118-E63D397CEF0D}" presName="textRect" presStyleLbl="revTx" presStyleIdx="1" presStyleCnt="8">
        <dgm:presLayoutVars>
          <dgm:bulletEnabled/>
        </dgm:presLayoutVars>
      </dgm:prSet>
      <dgm:spPr/>
    </dgm:pt>
    <dgm:pt modelId="{113AE091-E5FB-42FB-9BDF-97B230FC04C5}" type="pres">
      <dgm:prSet presAssocID="{7917C146-F630-4E25-8B16-605671E1ECCF}" presName="sibTrans" presStyleLbl="sibTrans2D1" presStyleIdx="0" presStyleCnt="0"/>
      <dgm:spPr/>
    </dgm:pt>
    <dgm:pt modelId="{B5E3D76C-3A53-4B91-90CA-73C05F6DC048}" type="pres">
      <dgm:prSet presAssocID="{487EF914-7F2E-49CC-BE95-CEFF07C1D580}" presName="compNode" presStyleCnt="0"/>
      <dgm:spPr/>
    </dgm:pt>
    <dgm:pt modelId="{96B2F153-C27A-410C-B29F-F7BDE63E462E}" type="pres">
      <dgm:prSet presAssocID="{487EF914-7F2E-49CC-BE95-CEFF07C1D580}" presName="pictRect" presStyleLbl="revTx" presStyleIdx="2" presStyleCnt="8">
        <dgm:presLayoutVars>
          <dgm:chMax val="0"/>
          <dgm:bulletEnabled/>
        </dgm:presLayoutVars>
      </dgm:prSet>
      <dgm:spPr/>
    </dgm:pt>
    <dgm:pt modelId="{BFCCF307-2544-4E49-9D2A-693BC053DD92}" type="pres">
      <dgm:prSet presAssocID="{487EF914-7F2E-49CC-BE95-CEFF07C1D580}" presName="textRect" presStyleLbl="revTx" presStyleIdx="3" presStyleCnt="8">
        <dgm:presLayoutVars>
          <dgm:bulletEnabled/>
        </dgm:presLayoutVars>
      </dgm:prSet>
      <dgm:spPr/>
    </dgm:pt>
    <dgm:pt modelId="{2EB93EE0-CC4E-43C5-8766-5183F7978D95}" type="pres">
      <dgm:prSet presAssocID="{9103ABE1-1A77-45BD-8113-0D39C6219433}" presName="sibTrans" presStyleLbl="sibTrans2D1" presStyleIdx="0" presStyleCnt="0"/>
      <dgm:spPr/>
    </dgm:pt>
    <dgm:pt modelId="{CAE2A436-3CE5-4901-B922-339245C63229}" type="pres">
      <dgm:prSet presAssocID="{B6C60144-3F96-4720-89CB-B1C26195F177}" presName="compNode" presStyleCnt="0"/>
      <dgm:spPr/>
    </dgm:pt>
    <dgm:pt modelId="{055A5838-CBD2-45A9-A643-6EA7B85EE13C}" type="pres">
      <dgm:prSet presAssocID="{B6C60144-3F96-4720-89CB-B1C26195F177}" presName="pictRect" presStyleLbl="revTx" presStyleIdx="4" presStyleCnt="8">
        <dgm:presLayoutVars>
          <dgm:chMax val="0"/>
          <dgm:bulletEnabled/>
        </dgm:presLayoutVars>
      </dgm:prSet>
      <dgm:spPr/>
    </dgm:pt>
    <dgm:pt modelId="{B92D596D-CBFF-4729-959C-EE7B58E02128}" type="pres">
      <dgm:prSet presAssocID="{B6C60144-3F96-4720-89CB-B1C26195F177}" presName="textRect" presStyleLbl="revTx" presStyleIdx="5" presStyleCnt="8">
        <dgm:presLayoutVars>
          <dgm:bulletEnabled/>
        </dgm:presLayoutVars>
      </dgm:prSet>
      <dgm:spPr/>
    </dgm:pt>
    <dgm:pt modelId="{800C8878-785A-457F-B631-267226968AC9}" type="pres">
      <dgm:prSet presAssocID="{EC9130B3-BFA7-4D2A-B401-1DE3EFCDA353}" presName="sibTrans" presStyleLbl="sibTrans2D1" presStyleIdx="0" presStyleCnt="0"/>
      <dgm:spPr/>
    </dgm:pt>
    <dgm:pt modelId="{16A87AF9-DAF4-4275-8E93-D01C5A82E775}" type="pres">
      <dgm:prSet presAssocID="{7BEAF112-0093-42A9-9CC3-C972C0BD0841}" presName="compNode" presStyleCnt="0"/>
      <dgm:spPr/>
    </dgm:pt>
    <dgm:pt modelId="{BB9D5914-4B75-46B4-AB82-D78868C99D3B}" type="pres">
      <dgm:prSet presAssocID="{7BEAF112-0093-42A9-9CC3-C972C0BD0841}" presName="pictRect" presStyleLbl="revTx" presStyleIdx="6" presStyleCnt="8">
        <dgm:presLayoutVars>
          <dgm:chMax val="0"/>
          <dgm:bulletEnabled/>
        </dgm:presLayoutVars>
      </dgm:prSet>
      <dgm:spPr/>
    </dgm:pt>
    <dgm:pt modelId="{8E462097-CF3D-43F7-9465-4DC982DB33F7}" type="pres">
      <dgm:prSet presAssocID="{7BEAF112-0093-42A9-9CC3-C972C0BD0841}" presName="textRect" presStyleLbl="revTx" presStyleIdx="7" presStyleCnt="8">
        <dgm:presLayoutVars>
          <dgm:bulletEnabled/>
        </dgm:presLayoutVars>
      </dgm:prSet>
      <dgm:spPr/>
    </dgm:pt>
  </dgm:ptLst>
  <dgm:cxnLst>
    <dgm:cxn modelId="{747C750E-0E96-4064-BA1A-8B819E1D9C3E}" srcId="{B6C60144-3F96-4720-89CB-B1C26195F177}" destId="{E1E59DA9-1306-450C-A9FA-83AEF7FC4261}" srcOrd="0" destOrd="0" parTransId="{3C730BDF-BF29-48B9-9E74-3F9F0450020D}" sibTransId="{271460D0-B1B5-4697-A8F3-44AA46C99ADC}"/>
    <dgm:cxn modelId="{51301211-1A8B-47F4-9B93-DBC028DFE28C}" type="presOf" srcId="{487EF914-7F2E-49CC-BE95-CEFF07C1D580}" destId="{96B2F153-C27A-410C-B29F-F7BDE63E462E}" srcOrd="0" destOrd="0" presId="urn:microsoft.com/office/officeart/2024/3/layout/hArchList1"/>
    <dgm:cxn modelId="{9B52EE18-148A-47DE-BBE8-577957694663}" srcId="{487EF914-7F2E-49CC-BE95-CEFF07C1D580}" destId="{71D58D9A-33DA-4F95-9C5F-25CB392D3404}" srcOrd="0" destOrd="0" parTransId="{B755A018-6879-47E9-9930-86B37F26B967}" sibTransId="{EF863D1B-14B7-4090-A395-D06B512EA4B7}"/>
    <dgm:cxn modelId="{68628232-0BDD-4084-8BE2-C802E32B1826}" type="presOf" srcId="{71D58D9A-33DA-4F95-9C5F-25CB392D3404}" destId="{BFCCF307-2544-4E49-9D2A-693BC053DD92}" srcOrd="0" destOrd="0" presId="urn:microsoft.com/office/officeart/2024/3/layout/hArchList1"/>
    <dgm:cxn modelId="{0DC8163C-DC17-4C3A-8045-BC147FE28CE3}" type="presOf" srcId="{7917C146-F630-4E25-8B16-605671E1ECCF}" destId="{113AE091-E5FB-42FB-9BDF-97B230FC04C5}" srcOrd="0" destOrd="0" presId="urn:microsoft.com/office/officeart/2024/3/layout/hArchList1"/>
    <dgm:cxn modelId="{E4FE385F-5FAB-4C67-855F-A5C479BC085F}" type="presOf" srcId="{114A66A0-889E-4BAC-98A3-F66C8D97E02C}" destId="{F2F2F65B-C2C6-4A09-B678-078DC4EAA143}" srcOrd="0" destOrd="0" presId="urn:microsoft.com/office/officeart/2024/3/layout/hArchList1"/>
    <dgm:cxn modelId="{CB6C4E5F-4A70-4F6E-B4F6-45694604ED36}" type="presOf" srcId="{B6C60144-3F96-4720-89CB-B1C26195F177}" destId="{055A5838-CBD2-45A9-A643-6EA7B85EE13C}" srcOrd="0" destOrd="0" presId="urn:microsoft.com/office/officeart/2024/3/layout/hArchList1"/>
    <dgm:cxn modelId="{BFD57344-4D4C-4B84-9F8C-DFFD929015D9}" type="presOf" srcId="{E1E59DA9-1306-450C-A9FA-83AEF7FC4261}" destId="{B92D596D-CBFF-4729-959C-EE7B58E02128}" srcOrd="0" destOrd="0" presId="urn:microsoft.com/office/officeart/2024/3/layout/hArchList1"/>
    <dgm:cxn modelId="{F4FE484A-D856-489B-A6A2-D8A6B960BB94}" srcId="{7BEAF112-0093-42A9-9CC3-C972C0BD0841}" destId="{2EFE0B8B-6BA4-4011-B089-ABE2E99EBBE9}" srcOrd="0" destOrd="0" parTransId="{9A5FB7D3-D073-45E3-8763-4FC1835F3AA4}" sibTransId="{F866C569-36C5-4499-B3EA-B7C5A197BDA1}"/>
    <dgm:cxn modelId="{B174C36D-57A3-4688-916B-A134B62D2694}" type="presOf" srcId="{7BEAF112-0093-42A9-9CC3-C972C0BD0841}" destId="{BB9D5914-4B75-46B4-AB82-D78868C99D3B}" srcOrd="0" destOrd="0" presId="urn:microsoft.com/office/officeart/2024/3/layout/hArchList1"/>
    <dgm:cxn modelId="{4968F44D-B94E-4359-9279-3F39C16CED67}" srcId="{B6C60144-3F96-4720-89CB-B1C26195F177}" destId="{3D9C156C-B398-48DD-9853-EE899E33D601}" srcOrd="1" destOrd="0" parTransId="{F6D3C42F-1D2E-4477-936F-F0AD45B22DB7}" sibTransId="{8FB72262-F32F-4386-83C3-145D2CF4919C}"/>
    <dgm:cxn modelId="{58F1F379-76A7-4A80-A54A-E2AF2D712790}" type="presOf" srcId="{3D9C156C-B398-48DD-9853-EE899E33D601}" destId="{B92D596D-CBFF-4729-959C-EE7B58E02128}" srcOrd="0" destOrd="1" presId="urn:microsoft.com/office/officeart/2024/3/layout/hArchList1"/>
    <dgm:cxn modelId="{CC3F6487-229C-4A24-9E14-69BAD2908E13}" type="presOf" srcId="{EC9130B3-BFA7-4D2A-B401-1DE3EFCDA353}" destId="{800C8878-785A-457F-B631-267226968AC9}" srcOrd="0" destOrd="0" presId="urn:microsoft.com/office/officeart/2024/3/layout/hArchList1"/>
    <dgm:cxn modelId="{EEFE9B93-8D9B-435F-B8A3-E670365C6BD9}" srcId="{0003870B-A122-4886-A3E1-B7FCBC43AC2D}" destId="{7BEAF112-0093-42A9-9CC3-C972C0BD0841}" srcOrd="3" destOrd="0" parTransId="{A6BD2FD2-6BEF-42AE-A78D-9A8C75DC5CD8}" sibTransId="{E0F57AF3-7E00-4D33-9CB3-7ABA9C615C2A}"/>
    <dgm:cxn modelId="{074FE79E-134E-4773-B6C8-2880AECE8045}" type="presOf" srcId="{0003870B-A122-4886-A3E1-B7FCBC43AC2D}" destId="{200191E3-B68D-4EE8-BE71-7CACB9F7E4DA}" srcOrd="0" destOrd="0" presId="urn:microsoft.com/office/officeart/2024/3/layout/hArchList1"/>
    <dgm:cxn modelId="{8A4ABBAF-A097-45E7-AA09-772A0B28C9F0}" srcId="{0003870B-A122-4886-A3E1-B7FCBC43AC2D}" destId="{63841EE6-63E3-48DB-B118-E63D397CEF0D}" srcOrd="0" destOrd="0" parTransId="{E62FCE65-0D2E-40C8-9BD8-6F7D35493649}" sibTransId="{7917C146-F630-4E25-8B16-605671E1ECCF}"/>
    <dgm:cxn modelId="{4F2963E8-803F-499E-A86F-CA88D5786389}" type="presOf" srcId="{9103ABE1-1A77-45BD-8113-0D39C6219433}" destId="{2EB93EE0-CC4E-43C5-8766-5183F7978D95}" srcOrd="0" destOrd="0" presId="urn:microsoft.com/office/officeart/2024/3/layout/hArchList1"/>
    <dgm:cxn modelId="{E5689DF2-F747-4870-AC84-1573BC032E85}" srcId="{0003870B-A122-4886-A3E1-B7FCBC43AC2D}" destId="{B6C60144-3F96-4720-89CB-B1C26195F177}" srcOrd="2" destOrd="0" parTransId="{7BE1CF2A-F82B-4C54-8358-CD69D5591FFD}" sibTransId="{EC9130B3-BFA7-4D2A-B401-1DE3EFCDA353}"/>
    <dgm:cxn modelId="{114B00F4-14BC-4D99-B19B-D45E0C88046E}" type="presOf" srcId="{2EFE0B8B-6BA4-4011-B089-ABE2E99EBBE9}" destId="{8E462097-CF3D-43F7-9465-4DC982DB33F7}" srcOrd="0" destOrd="0" presId="urn:microsoft.com/office/officeart/2024/3/layout/hArchList1"/>
    <dgm:cxn modelId="{19AA2FF4-37A0-4F81-9A79-F18968B3709E}" srcId="{63841EE6-63E3-48DB-B118-E63D397CEF0D}" destId="{114A66A0-889E-4BAC-98A3-F66C8D97E02C}" srcOrd="0" destOrd="0" parTransId="{51693EDC-4D66-43A9-92B9-E31DC001876B}" sibTransId="{2456DF68-3DEB-430F-AC5F-AAAF28C73254}"/>
    <dgm:cxn modelId="{7DFF53FB-6C85-44F9-AE35-044A21063CF0}" srcId="{0003870B-A122-4886-A3E1-B7FCBC43AC2D}" destId="{487EF914-7F2E-49CC-BE95-CEFF07C1D580}" srcOrd="1" destOrd="0" parTransId="{5C2D204F-C57D-4271-BA57-27A6FA7CFDBF}" sibTransId="{9103ABE1-1A77-45BD-8113-0D39C6219433}"/>
    <dgm:cxn modelId="{4A5057FF-84B0-4FAC-8985-5C3BC96CE101}" type="presOf" srcId="{63841EE6-63E3-48DB-B118-E63D397CEF0D}" destId="{3FB3CF7E-E3CE-4DB4-AF7D-8604128DE5F2}" srcOrd="0" destOrd="0" presId="urn:microsoft.com/office/officeart/2024/3/layout/hArchList1"/>
    <dgm:cxn modelId="{E44D01DD-BFBB-4CEE-A504-67A5852A11E0}" type="presParOf" srcId="{200191E3-B68D-4EE8-BE71-7CACB9F7E4DA}" destId="{7ECA5922-C6CC-40F9-8AD9-997DCBA1AAF0}" srcOrd="0" destOrd="0" presId="urn:microsoft.com/office/officeart/2024/3/layout/hArchList1"/>
    <dgm:cxn modelId="{19B2A802-F3D4-4EA6-9EA7-DF6BF8F53579}" type="presParOf" srcId="{7ECA5922-C6CC-40F9-8AD9-997DCBA1AAF0}" destId="{3FB3CF7E-E3CE-4DB4-AF7D-8604128DE5F2}" srcOrd="0" destOrd="0" presId="urn:microsoft.com/office/officeart/2024/3/layout/hArchList1"/>
    <dgm:cxn modelId="{A8440F6D-BD57-457D-AAB7-8FE952799E4C}" type="presParOf" srcId="{7ECA5922-C6CC-40F9-8AD9-997DCBA1AAF0}" destId="{F2F2F65B-C2C6-4A09-B678-078DC4EAA143}" srcOrd="1" destOrd="0" presId="urn:microsoft.com/office/officeart/2024/3/layout/hArchList1"/>
    <dgm:cxn modelId="{3A905371-5EBB-4E4A-B23B-3CB9A372A842}" type="presParOf" srcId="{200191E3-B68D-4EE8-BE71-7CACB9F7E4DA}" destId="{113AE091-E5FB-42FB-9BDF-97B230FC04C5}" srcOrd="1" destOrd="0" presId="urn:microsoft.com/office/officeart/2024/3/layout/hArchList1"/>
    <dgm:cxn modelId="{F6376FA8-0F63-4CCC-AECA-F54CE8EB71AE}" type="presParOf" srcId="{200191E3-B68D-4EE8-BE71-7CACB9F7E4DA}" destId="{B5E3D76C-3A53-4B91-90CA-73C05F6DC048}" srcOrd="2" destOrd="0" presId="urn:microsoft.com/office/officeart/2024/3/layout/hArchList1"/>
    <dgm:cxn modelId="{A36F798E-071A-4FA6-B3CB-2D8183353913}" type="presParOf" srcId="{B5E3D76C-3A53-4B91-90CA-73C05F6DC048}" destId="{96B2F153-C27A-410C-B29F-F7BDE63E462E}" srcOrd="0" destOrd="0" presId="urn:microsoft.com/office/officeart/2024/3/layout/hArchList1"/>
    <dgm:cxn modelId="{E8C75909-3DC2-4CB5-AFC4-E9B0B89BCF22}" type="presParOf" srcId="{B5E3D76C-3A53-4B91-90CA-73C05F6DC048}" destId="{BFCCF307-2544-4E49-9D2A-693BC053DD92}" srcOrd="1" destOrd="0" presId="urn:microsoft.com/office/officeart/2024/3/layout/hArchList1"/>
    <dgm:cxn modelId="{DB6E9B59-EBFF-4EFC-9392-BA0DFF187916}" type="presParOf" srcId="{200191E3-B68D-4EE8-BE71-7CACB9F7E4DA}" destId="{2EB93EE0-CC4E-43C5-8766-5183F7978D95}" srcOrd="3" destOrd="0" presId="urn:microsoft.com/office/officeart/2024/3/layout/hArchList1"/>
    <dgm:cxn modelId="{2A2FAD97-BE34-4D1C-9961-4C8D67B700F2}" type="presParOf" srcId="{200191E3-B68D-4EE8-BE71-7CACB9F7E4DA}" destId="{CAE2A436-3CE5-4901-B922-339245C63229}" srcOrd="4" destOrd="0" presId="urn:microsoft.com/office/officeart/2024/3/layout/hArchList1"/>
    <dgm:cxn modelId="{3D0C9EB9-E3A2-404B-B5C2-D2B04F0D06B6}" type="presParOf" srcId="{CAE2A436-3CE5-4901-B922-339245C63229}" destId="{055A5838-CBD2-45A9-A643-6EA7B85EE13C}" srcOrd="0" destOrd="0" presId="urn:microsoft.com/office/officeart/2024/3/layout/hArchList1"/>
    <dgm:cxn modelId="{A61A2A12-7985-4652-B7AB-19E4A199E10A}" type="presParOf" srcId="{CAE2A436-3CE5-4901-B922-339245C63229}" destId="{B92D596D-CBFF-4729-959C-EE7B58E02128}" srcOrd="1" destOrd="0" presId="urn:microsoft.com/office/officeart/2024/3/layout/hArchList1"/>
    <dgm:cxn modelId="{394DB778-2A6B-4AE8-B78A-A822E30DDF8D}" type="presParOf" srcId="{200191E3-B68D-4EE8-BE71-7CACB9F7E4DA}" destId="{800C8878-785A-457F-B631-267226968AC9}" srcOrd="5" destOrd="0" presId="urn:microsoft.com/office/officeart/2024/3/layout/hArchList1"/>
    <dgm:cxn modelId="{2851A38B-4B9B-4AC8-AE38-846680C6406E}" type="presParOf" srcId="{200191E3-B68D-4EE8-BE71-7CACB9F7E4DA}" destId="{16A87AF9-DAF4-4275-8E93-D01C5A82E775}" srcOrd="6" destOrd="0" presId="urn:microsoft.com/office/officeart/2024/3/layout/hArchList1"/>
    <dgm:cxn modelId="{B12F35BA-EE92-49E2-9898-2F3E48BE3037}" type="presParOf" srcId="{16A87AF9-DAF4-4275-8E93-D01C5A82E775}" destId="{BB9D5914-4B75-46B4-AB82-D78868C99D3B}" srcOrd="0" destOrd="0" presId="urn:microsoft.com/office/officeart/2024/3/layout/hArchList1"/>
    <dgm:cxn modelId="{B45DA8C5-67B5-47EA-AE7D-6FC920EFEF74}" type="presParOf" srcId="{16A87AF9-DAF4-4275-8E93-D01C5A82E775}" destId="{8E462097-CF3D-43F7-9465-4DC982DB33F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93F9F-368E-4D1F-9C74-D6848D556E72}">
      <dsp:nvSpPr>
        <dsp:cNvPr id="0" name=""/>
        <dsp:cNvSpPr/>
      </dsp:nvSpPr>
      <dsp:spPr>
        <a:xfrm>
          <a:off x="0" y="0"/>
          <a:ext cx="105404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49418-EFFD-48BF-847F-9707657A249A}">
      <dsp:nvSpPr>
        <dsp:cNvPr id="0" name=""/>
        <dsp:cNvSpPr/>
      </dsp:nvSpPr>
      <dsp:spPr>
        <a:xfrm>
          <a:off x="0" y="0"/>
          <a:ext cx="2108083" cy="4652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Applies to </a:t>
          </a:r>
        </a:p>
      </dsp:txBody>
      <dsp:txXfrm>
        <a:off x="0" y="0"/>
        <a:ext cx="2108083" cy="4652387"/>
      </dsp:txXfrm>
    </dsp:sp>
    <dsp:sp modelId="{DA704566-8538-4FD3-8C66-8CE0CFA9DF77}">
      <dsp:nvSpPr>
        <dsp:cNvPr id="0" name=""/>
        <dsp:cNvSpPr/>
      </dsp:nvSpPr>
      <dsp:spPr>
        <a:xfrm>
          <a:off x="2266190" y="72693"/>
          <a:ext cx="8274228" cy="145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Neue Haas Grotesk Text Pro"/>
            </a:rPr>
            <a:t>Projects that are subject to Durham Site plan review</a:t>
          </a:r>
          <a:endParaRPr lang="en-US" sz="2900" kern="1200" dirty="0"/>
        </a:p>
      </dsp:txBody>
      <dsp:txXfrm>
        <a:off x="2266190" y="72693"/>
        <a:ext cx="8274228" cy="1453870"/>
      </dsp:txXfrm>
    </dsp:sp>
    <dsp:sp modelId="{19C4B1C7-E0A6-491F-8206-1DC4B6F89C67}">
      <dsp:nvSpPr>
        <dsp:cNvPr id="0" name=""/>
        <dsp:cNvSpPr/>
      </dsp:nvSpPr>
      <dsp:spPr>
        <a:xfrm>
          <a:off x="2108083" y="1526564"/>
          <a:ext cx="84323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A4257-C65E-48BD-A9AD-C0556DE4D811}">
      <dsp:nvSpPr>
        <dsp:cNvPr id="0" name=""/>
        <dsp:cNvSpPr/>
      </dsp:nvSpPr>
      <dsp:spPr>
        <a:xfrm>
          <a:off x="2266190" y="1599258"/>
          <a:ext cx="8274228" cy="145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latin typeface="Neue Haas Grotesk Text Pro"/>
              <a:ea typeface="Calibri"/>
              <a:cs typeface="Calibri"/>
            </a:rPr>
            <a:t>Multi-family</a:t>
          </a:r>
          <a:r>
            <a:rPr lang="en-US" sz="2900" kern="1200" dirty="0"/>
            <a:t>, commercial or other nonresidential property</a:t>
          </a:r>
        </a:p>
      </dsp:txBody>
      <dsp:txXfrm>
        <a:off x="2266190" y="1599258"/>
        <a:ext cx="8274228" cy="1453870"/>
      </dsp:txXfrm>
    </dsp:sp>
    <dsp:sp modelId="{33BF27A6-D83B-4F13-B4E4-3A843D7A0648}">
      <dsp:nvSpPr>
        <dsp:cNvPr id="0" name=""/>
        <dsp:cNvSpPr/>
      </dsp:nvSpPr>
      <dsp:spPr>
        <a:xfrm>
          <a:off x="2108083" y="3053128"/>
          <a:ext cx="84323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4D090-2FA4-4159-911C-DBE51C1F1CDF}">
      <dsp:nvSpPr>
        <dsp:cNvPr id="0" name=""/>
        <dsp:cNvSpPr/>
      </dsp:nvSpPr>
      <dsp:spPr>
        <a:xfrm>
          <a:off x="2266190" y="3125822"/>
          <a:ext cx="8274228" cy="145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Upon creation of new parking spots, or resurfacing of a driveway/parking with removal to subsurface</a:t>
          </a:r>
        </a:p>
      </dsp:txBody>
      <dsp:txXfrm>
        <a:off x="2266190" y="3125822"/>
        <a:ext cx="8274228" cy="1453870"/>
      </dsp:txXfrm>
    </dsp:sp>
    <dsp:sp modelId="{C3B6B902-7947-4C97-964E-F52084A62A9F}">
      <dsp:nvSpPr>
        <dsp:cNvPr id="0" name=""/>
        <dsp:cNvSpPr/>
      </dsp:nvSpPr>
      <dsp:spPr>
        <a:xfrm>
          <a:off x="2108083" y="4579693"/>
          <a:ext cx="84323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3CF7E-E3CE-4DB4-AF7D-8604128DE5F2}">
      <dsp:nvSpPr>
        <dsp:cNvPr id="0" name=""/>
        <dsp:cNvSpPr/>
      </dsp:nvSpPr>
      <dsp:spPr>
        <a:xfrm>
          <a:off x="0"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Supporting Sustainability Goals</a:t>
          </a:r>
        </a:p>
      </dsp:txBody>
      <dsp:txXfrm>
        <a:off x="0" y="0"/>
        <a:ext cx="2531161" cy="625182"/>
      </dsp:txXfrm>
    </dsp:sp>
    <dsp:sp modelId="{F2F2F65B-C2C6-4A09-B678-078DC4EAA143}">
      <dsp:nvSpPr>
        <dsp:cNvPr id="0" name=""/>
        <dsp:cNvSpPr/>
      </dsp:nvSpPr>
      <dsp:spPr>
        <a:xfrm>
          <a:off x="0"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Incorporating EV charging in site planning promotes Durham's commitment to environmental sustainability and aligns to Durhams Climate Action Goals.</a:t>
          </a:r>
        </a:p>
      </dsp:txBody>
      <dsp:txXfrm>
        <a:off x="0" y="625182"/>
        <a:ext cx="2531161" cy="2198256"/>
      </dsp:txXfrm>
    </dsp:sp>
    <dsp:sp modelId="{96B2F153-C27A-410C-B29F-F7BDE63E462E}">
      <dsp:nvSpPr>
        <dsp:cNvPr id="0" name=""/>
        <dsp:cNvSpPr/>
      </dsp:nvSpPr>
      <dsp:spPr>
        <a:xfrm>
          <a:off x="2784277"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Addressing Community Needs</a:t>
          </a:r>
        </a:p>
      </dsp:txBody>
      <dsp:txXfrm>
        <a:off x="2784277" y="0"/>
        <a:ext cx="2531161" cy="625182"/>
      </dsp:txXfrm>
    </dsp:sp>
    <dsp:sp modelId="{BFCCF307-2544-4E49-9D2A-693BC053DD92}">
      <dsp:nvSpPr>
        <dsp:cNvPr id="0" name=""/>
        <dsp:cNvSpPr/>
      </dsp:nvSpPr>
      <dsp:spPr>
        <a:xfrm>
          <a:off x="2784277"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Planning for EV infrastructure ensures accessibility and convenience for Durham’s community members including the UNH population</a:t>
          </a:r>
        </a:p>
      </dsp:txBody>
      <dsp:txXfrm>
        <a:off x="2784277" y="625182"/>
        <a:ext cx="2531161" cy="2198256"/>
      </dsp:txXfrm>
    </dsp:sp>
    <dsp:sp modelId="{055A5838-CBD2-45A9-A643-6EA7B85EE13C}">
      <dsp:nvSpPr>
        <dsp:cNvPr id="0" name=""/>
        <dsp:cNvSpPr/>
      </dsp:nvSpPr>
      <dsp:spPr>
        <a:xfrm>
          <a:off x="5568554"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Aligning with Energy Policies</a:t>
          </a:r>
        </a:p>
      </dsp:txBody>
      <dsp:txXfrm>
        <a:off x="5568554" y="0"/>
        <a:ext cx="2531161" cy="625182"/>
      </dsp:txXfrm>
    </dsp:sp>
    <dsp:sp modelId="{B92D596D-CBFF-4729-959C-EE7B58E02128}">
      <dsp:nvSpPr>
        <dsp:cNvPr id="0" name=""/>
        <dsp:cNvSpPr/>
      </dsp:nvSpPr>
      <dsp:spPr>
        <a:xfrm>
          <a:off x="5568554"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Integration aligns local planning with broader energy policies for a cleaner future.</a:t>
          </a:r>
        </a:p>
        <a:p>
          <a:pPr marL="0" lvl="0" indent="0" algn="l" defTabSz="622300" rtl="0">
            <a:lnSpc>
              <a:spcPct val="100000"/>
            </a:lnSpc>
            <a:spcBef>
              <a:spcPct val="0"/>
            </a:spcBef>
            <a:spcAft>
              <a:spcPct val="35000"/>
            </a:spcAft>
            <a:buNone/>
            <a:defRPr b="1"/>
          </a:pPr>
          <a:r>
            <a:rPr lang="en-US" sz="1400" b="0" kern="1200" dirty="0">
              <a:latin typeface="Neue Haas Grotesk Text Pro"/>
            </a:rPr>
            <a:t>Aligns to our Climate Action Plan</a:t>
          </a:r>
        </a:p>
      </dsp:txBody>
      <dsp:txXfrm>
        <a:off x="5568554" y="625182"/>
        <a:ext cx="2531161" cy="2198256"/>
      </dsp:txXfrm>
    </dsp:sp>
    <dsp:sp modelId="{BB9D5914-4B75-46B4-AB82-D78868C99D3B}">
      <dsp:nvSpPr>
        <dsp:cNvPr id="0" name=""/>
        <dsp:cNvSpPr/>
      </dsp:nvSpPr>
      <dsp:spPr>
        <a:xfrm>
          <a:off x="8352831" y="0"/>
          <a:ext cx="2531161" cy="625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Preparing for Electric Future</a:t>
          </a:r>
        </a:p>
      </dsp:txBody>
      <dsp:txXfrm>
        <a:off x="8352831" y="0"/>
        <a:ext cx="2531161" cy="625182"/>
      </dsp:txXfrm>
    </dsp:sp>
    <dsp:sp modelId="{8E462097-CF3D-43F7-9465-4DC982DB33F7}">
      <dsp:nvSpPr>
        <dsp:cNvPr id="0" name=""/>
        <dsp:cNvSpPr/>
      </dsp:nvSpPr>
      <dsp:spPr>
        <a:xfrm>
          <a:off x="8352831" y="625182"/>
          <a:ext cx="2531161" cy="219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This proactive planning equips Durham to meet growing electric vehicle demands.</a:t>
          </a:r>
        </a:p>
      </dsp:txBody>
      <dsp:txXfrm>
        <a:off x="8352831" y="625182"/>
        <a:ext cx="2531161" cy="21982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07.7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0 144,'153'-2,"167"4,-58 25,63 2,-137-2,-129-16,0-3,68 2,184 5,-178-4,197-9,-155-5,252 18,30-1,373-14,-622 14,-17-1,464-13,-579-4,120-21,-117 13,104-4,1205 15,-631 3,850-2,-1505-4,114-21,-3 0,-169 22,575-59,-467 47,276 9,-234 9,1104-3,-1107 14,-4 0,1472-14,-745-1,-893 0,-1-1,37-9,-35 6,1 1,25-1,664 3,-347 5,-28-1,356-5,-627-2,106-23,-81 12,-45 10,54 1,12-1,176-38,-203 30,155-5,92 21,-112 2,-108-5,37 0,161 19,-68-5,-161-13,100 15,-132-9,78 0,-104-6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23.8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0 390,'1143'16,"673"-2,-1117-17,-668 1,1-1,-1-2,33-8,50-9,493-33,-211 45,26-1,493-8,-591 21,-144-1,390-13,360-54,-297 59,38-2,665-11,-875 23,-225-1,329-9,-292-31,-39 3,17 10,508-37,-137 59,-326 5,-249 0,49 9,22 1,633-6,-413-9,840 3,-896 17,-163-7,9 1,181 7,-198-20,173 4,-197 11,-62-7,47 2,-30-5,45 10,9 0,3 3,-72-11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26.3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1 274,'1104'-66,"-468"15,-161 34,-106 5,-264 2,133-29,-150 22,-37 10,60 0,45-6,-91 1,-20 3,53-4,-80 13,-1 0,1 0,0 2,0 0,-1 1,24 8,243 101,-21-6,75-15,-282-77,5 2,-39-9,1-1,0-1,1-1,37 2,674-8,-711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30.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0 195,'48'-8,"-11"-1,808-95,-653 83,-35-1,-76 9,150-4,1017 19,-715-3,-308 16,-21-1,-142-10,102 20,-104-13,109 6,236-19,176 4,-219 25,-333-27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43.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0,'371'17,"-262"-7,48 3,169 36,91 23,-105-22,-170-31,1-6,209-7,-88-5,-83 13,39 0,1722-15,-1912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48.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0 432,'943'-3,"1008"7,-1000 36,183 2,-829-45,818 6,-818 10,85 2,1627-14,-969-3,-450-31,-4-41,-495 61,97-4,291 13,-256 7,1570-3,-1516-14,-20 0,1206 13,-710 2,-501 13,-20 0,-158-13,481-3,-24-26,-324 18,302-7,-133 0,-191 6,-26-1,86-3,-171 15,778-29,-318 5,-359 21,108-24,-184 13,122 0,1297 16,-898-3,-559-2,-1-4,75-16,-2 0,-16-2,-88 15,2 2,55-4,216 10,84-6,-18-6,-151 9,-42-7,81-2,-246 14,2 1,0-1,0-1,0-1,29-6,-30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51.2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1,'134'6,"188"32,-124-10,186 20,582 63,7-61,2842-55,-3459 19,5 1,-124-14,258-4,-179-18,-189 11,256-25,85-6,2 6,504-17,-377 36,-102 5,76-5,-154 4,-32 2,817-10,-775 23,-381-3,-8 1,1-1,-1-2,70-14,-87 12,-2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4:56:57.1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1 168,'0'-1,"0"0,1 0,-1 0,1 0,-1 0,1 0,-1 0,1 0,-1 0,1 0,0 0,-1 1,1-1,0 0,0 0,0 1,-1-1,1 1,0-1,0 1,0-1,0 1,0-1,0 1,0 0,0-1,3 1,33-5,-31 4,518-65,-363 44,-35 5,1 7,253 12,-270 11,-58-5,63 0,313 29,-379-30,95 4,196-9,-174-4,2208 1,-1647-36,-548 24,-160 11,680-30,-392 35,416-6,-540-10,46-1,-201 14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15:05:19.8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22E1C-7EF0-4907-9272-829A0ECB2DA2}"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C3007-F107-499C-9A3C-C61565884890}" type="slidenum">
              <a:rPr lang="en-US" smtClean="0"/>
              <a:t>‹#›</a:t>
            </a:fld>
            <a:endParaRPr lang="en-US"/>
          </a:p>
        </p:txBody>
      </p:sp>
    </p:spTree>
    <p:extLst>
      <p:ext uri="{BB962C8B-B14F-4D97-AF65-F5344CB8AC3E}">
        <p14:creationId xmlns:p14="http://schemas.microsoft.com/office/powerpoint/2010/main" val="11407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outlines proposed updates to Durham, NH's site planning documents focused on integrating electric vehicle (EV) charging requirements to support sustainability and community growth.
</a:t>
            </a:r>
          </a:p>
        </p:txBody>
      </p:sp>
      <p:sp>
        <p:nvSpPr>
          <p:cNvPr id="4" name="Slide Number Placeholder 3"/>
          <p:cNvSpPr>
            <a:spLocks noGrp="1"/>
          </p:cNvSpPr>
          <p:nvPr>
            <p:ph type="sldNum" sz="quarter" idx="5"/>
          </p:nvPr>
        </p:nvSpPr>
        <p:spPr/>
        <p:txBody>
          <a:bodyPr/>
          <a:lstStyle/>
          <a:p>
            <a:fld id="{15585FD9-3A0F-48F3-9CC8-365374192FC9}" type="slidenum">
              <a:rPr lang="en-US" smtClean="0"/>
              <a:t>1</a:t>
            </a:fld>
            <a:endParaRPr lang="en-US"/>
          </a:p>
        </p:txBody>
      </p:sp>
    </p:spTree>
    <p:extLst>
      <p:ext uri="{BB962C8B-B14F-4D97-AF65-F5344CB8AC3E}">
        <p14:creationId xmlns:p14="http://schemas.microsoft.com/office/powerpoint/2010/main" val="175999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5AE7-7E57-6EF6-17F7-5ADA7330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61B56-0ED2-FE0B-9394-2B27AC1F8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E1EE8-6407-607A-AA26-F9D2B7CC1F47}"/>
              </a:ext>
            </a:extLst>
          </p:cNvPr>
          <p:cNvSpPr>
            <a:spLocks noGrp="1"/>
          </p:cNvSpPr>
          <p:nvPr>
            <p:ph type="body" idx="1"/>
          </p:nvPr>
        </p:nvSpPr>
        <p:spPr/>
        <p:txBody>
          <a:bodyPr/>
          <a:lstStyle/>
          <a:p>
            <a:r>
              <a:rPr lang="en-US"/>
              <a:t>
---
Commercial projects such as retail centers and office buildings must provide designated EV charging spots to support employees and customers using electric vehicles.
Image source: Microsoft 365 content library
</a:t>
            </a:r>
          </a:p>
        </p:txBody>
      </p:sp>
      <p:sp>
        <p:nvSpPr>
          <p:cNvPr id="4" name="Slide Number Placeholder 3">
            <a:extLst>
              <a:ext uri="{FF2B5EF4-FFF2-40B4-BE49-F238E27FC236}">
                <a16:creationId xmlns:a16="http://schemas.microsoft.com/office/drawing/2014/main" id="{8F0BA360-FFB9-FBD8-DDF7-9C88AE9128F3}"/>
              </a:ext>
            </a:extLst>
          </p:cNvPr>
          <p:cNvSpPr>
            <a:spLocks noGrp="1"/>
          </p:cNvSpPr>
          <p:nvPr>
            <p:ph type="sldNum" sz="quarter" idx="5"/>
          </p:nvPr>
        </p:nvSpPr>
        <p:spPr/>
        <p:txBody>
          <a:bodyPr/>
          <a:lstStyle/>
          <a:p>
            <a:fld id="{15585FD9-3A0F-48F3-9CC8-365374192FC9}" type="slidenum">
              <a:rPr lang="en-US" smtClean="0"/>
              <a:t>13</a:t>
            </a:fld>
            <a:endParaRPr lang="en-US"/>
          </a:p>
        </p:txBody>
      </p:sp>
    </p:spTree>
    <p:extLst>
      <p:ext uri="{BB962C8B-B14F-4D97-AF65-F5344CB8AC3E}">
        <p14:creationId xmlns:p14="http://schemas.microsoft.com/office/powerpoint/2010/main" val="100316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15F5-2C01-B2BA-2D17-56B93D627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2479-90B0-C8BD-88D4-CC2B1212F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494AF-26B5-FFC0-802C-1A4859E6392A}"/>
              </a:ext>
            </a:extLst>
          </p:cNvPr>
          <p:cNvSpPr>
            <a:spLocks noGrp="1"/>
          </p:cNvSpPr>
          <p:nvPr>
            <p:ph type="body" idx="1"/>
          </p:nvPr>
        </p:nvSpPr>
        <p:spPr/>
        <p:txBody>
          <a:bodyPr/>
          <a:lstStyle/>
          <a:p>
            <a:r>
              <a:rPr lang="en-US"/>
              <a:t>
---
Commercial projects such as retail centers and office buildings must provide designated EV charging spots to support employees and customers using electric vehicles.
Image source: Microsoft 365 content library
</a:t>
            </a:r>
          </a:p>
        </p:txBody>
      </p:sp>
      <p:sp>
        <p:nvSpPr>
          <p:cNvPr id="4" name="Slide Number Placeholder 3">
            <a:extLst>
              <a:ext uri="{FF2B5EF4-FFF2-40B4-BE49-F238E27FC236}">
                <a16:creationId xmlns:a16="http://schemas.microsoft.com/office/drawing/2014/main" id="{82632D4A-18A8-63F0-44C2-42984822077F}"/>
              </a:ext>
            </a:extLst>
          </p:cNvPr>
          <p:cNvSpPr>
            <a:spLocks noGrp="1"/>
          </p:cNvSpPr>
          <p:nvPr>
            <p:ph type="sldNum" sz="quarter" idx="5"/>
          </p:nvPr>
        </p:nvSpPr>
        <p:spPr/>
        <p:txBody>
          <a:bodyPr/>
          <a:lstStyle/>
          <a:p>
            <a:fld id="{15585FD9-3A0F-48F3-9CC8-365374192FC9}" type="slidenum">
              <a:rPr lang="en-US" smtClean="0"/>
              <a:t>14</a:t>
            </a:fld>
            <a:endParaRPr lang="en-US"/>
          </a:p>
        </p:txBody>
      </p:sp>
    </p:spTree>
    <p:extLst>
      <p:ext uri="{BB962C8B-B14F-4D97-AF65-F5344CB8AC3E}">
        <p14:creationId xmlns:p14="http://schemas.microsoft.com/office/powerpoint/2010/main" val="386099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CA1B-7A96-D518-3AD5-05D3C9066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11D62-A24D-E9C5-47C7-BCE632056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49F5E-3F9A-1292-4D60-9504E292CE15}"/>
              </a:ext>
            </a:extLst>
          </p:cNvPr>
          <p:cNvSpPr>
            <a:spLocks noGrp="1"/>
          </p:cNvSpPr>
          <p:nvPr>
            <p:ph type="body" idx="1"/>
          </p:nvPr>
        </p:nvSpPr>
        <p:spPr/>
        <p:txBody>
          <a:bodyPr/>
          <a:lstStyle/>
          <a:p>
            <a:r>
              <a:rPr lang="en-US"/>
              <a:t>
---
Commercial projects such as retail centers and office buildings must provide designated EV charging spots to support employees and customers using electric vehicles.
Image source: Microsoft 365 content library
</a:t>
            </a:r>
          </a:p>
        </p:txBody>
      </p:sp>
      <p:sp>
        <p:nvSpPr>
          <p:cNvPr id="4" name="Slide Number Placeholder 3">
            <a:extLst>
              <a:ext uri="{FF2B5EF4-FFF2-40B4-BE49-F238E27FC236}">
                <a16:creationId xmlns:a16="http://schemas.microsoft.com/office/drawing/2014/main" id="{56206CF1-4EA9-69FC-780E-352334523343}"/>
              </a:ext>
            </a:extLst>
          </p:cNvPr>
          <p:cNvSpPr>
            <a:spLocks noGrp="1"/>
          </p:cNvSpPr>
          <p:nvPr>
            <p:ph type="sldNum" sz="quarter" idx="5"/>
          </p:nvPr>
        </p:nvSpPr>
        <p:spPr/>
        <p:txBody>
          <a:bodyPr/>
          <a:lstStyle/>
          <a:p>
            <a:fld id="{15585FD9-3A0F-48F3-9CC8-365374192FC9}" type="slidenum">
              <a:rPr lang="en-US" smtClean="0"/>
              <a:t>15</a:t>
            </a:fld>
            <a:endParaRPr lang="en-US"/>
          </a:p>
        </p:txBody>
      </p:sp>
    </p:spTree>
    <p:extLst>
      <p:ext uri="{BB962C8B-B14F-4D97-AF65-F5344CB8AC3E}">
        <p14:creationId xmlns:p14="http://schemas.microsoft.com/office/powerpoint/2010/main" val="43582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discuss how these updates impact developers, residents, businesses, and the long-term economic and environmental outlook for Durham.</a:t>
            </a:r>
          </a:p>
        </p:txBody>
      </p:sp>
      <p:sp>
        <p:nvSpPr>
          <p:cNvPr id="4" name="Slide Number Placeholder 3"/>
          <p:cNvSpPr>
            <a:spLocks noGrp="1"/>
          </p:cNvSpPr>
          <p:nvPr>
            <p:ph type="sldNum" sz="quarter" idx="5"/>
          </p:nvPr>
        </p:nvSpPr>
        <p:spPr/>
        <p:txBody>
          <a:bodyPr/>
          <a:lstStyle/>
          <a:p>
            <a:fld id="{15585FD9-3A0F-48F3-9CC8-365374192FC9}" type="slidenum">
              <a:rPr lang="en-US" smtClean="0"/>
              <a:t>16</a:t>
            </a:fld>
            <a:endParaRPr lang="en-US"/>
          </a:p>
        </p:txBody>
      </p:sp>
    </p:spTree>
    <p:extLst>
      <p:ext uri="{BB962C8B-B14F-4D97-AF65-F5344CB8AC3E}">
        <p14:creationId xmlns:p14="http://schemas.microsoft.com/office/powerpoint/2010/main" val="2248580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Developers will need to incorporate EV infrastructure into project plans, potentially increasing upfront costs but adding value and future-proofing developments.
Image source: Microsoft 365 content library
</a:t>
            </a:r>
          </a:p>
        </p:txBody>
      </p:sp>
      <p:sp>
        <p:nvSpPr>
          <p:cNvPr id="4" name="Slide Number Placeholder 3"/>
          <p:cNvSpPr>
            <a:spLocks noGrp="1"/>
          </p:cNvSpPr>
          <p:nvPr>
            <p:ph type="sldNum" sz="quarter" idx="5"/>
          </p:nvPr>
        </p:nvSpPr>
        <p:spPr/>
        <p:txBody>
          <a:bodyPr/>
          <a:lstStyle/>
          <a:p>
            <a:fld id="{15585FD9-3A0F-48F3-9CC8-365374192FC9}" type="slidenum">
              <a:rPr lang="en-US" smtClean="0"/>
              <a:t>17</a:t>
            </a:fld>
            <a:endParaRPr lang="en-US"/>
          </a:p>
        </p:txBody>
      </p:sp>
    </p:spTree>
    <p:extLst>
      <p:ext uri="{BB962C8B-B14F-4D97-AF65-F5344CB8AC3E}">
        <p14:creationId xmlns:p14="http://schemas.microsoft.com/office/powerpoint/2010/main" val="1715439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Residents and businesses benefit from improved access to EV charging, supporting cleaner air and fostering a green community identity.
Image source: Microsoft 365 content library
</a:t>
            </a:r>
          </a:p>
        </p:txBody>
      </p:sp>
      <p:sp>
        <p:nvSpPr>
          <p:cNvPr id="4" name="Slide Number Placeholder 3"/>
          <p:cNvSpPr>
            <a:spLocks noGrp="1"/>
          </p:cNvSpPr>
          <p:nvPr>
            <p:ph type="sldNum" sz="quarter" idx="5"/>
          </p:nvPr>
        </p:nvSpPr>
        <p:spPr/>
        <p:txBody>
          <a:bodyPr/>
          <a:lstStyle/>
          <a:p>
            <a:fld id="{15585FD9-3A0F-48F3-9CC8-365374192FC9}" type="slidenum">
              <a:rPr lang="en-US" smtClean="0"/>
              <a:t>18</a:t>
            </a:fld>
            <a:endParaRPr lang="en-US"/>
          </a:p>
        </p:txBody>
      </p:sp>
    </p:spTree>
    <p:extLst>
      <p:ext uri="{BB962C8B-B14F-4D97-AF65-F5344CB8AC3E}">
        <p14:creationId xmlns:p14="http://schemas.microsoft.com/office/powerpoint/2010/main" val="312996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Investing in EV infrastructure promotes economic growth through new technologies and aligns Durham with regional sustainability trends, reducing environmental impact over time.
Image source: Microsoft 365 content library
</a:t>
            </a:r>
          </a:p>
        </p:txBody>
      </p:sp>
      <p:sp>
        <p:nvSpPr>
          <p:cNvPr id="4" name="Slide Number Placeholder 3"/>
          <p:cNvSpPr>
            <a:spLocks noGrp="1"/>
          </p:cNvSpPr>
          <p:nvPr>
            <p:ph type="sldNum" sz="quarter" idx="5"/>
          </p:nvPr>
        </p:nvSpPr>
        <p:spPr/>
        <p:txBody>
          <a:bodyPr/>
          <a:lstStyle/>
          <a:p>
            <a:fld id="{15585FD9-3A0F-48F3-9CC8-365374192FC9}" type="slidenum">
              <a:rPr lang="en-US" smtClean="0"/>
              <a:t>19</a:t>
            </a:fld>
            <a:endParaRPr lang="en-US"/>
          </a:p>
        </p:txBody>
      </p:sp>
    </p:spTree>
    <p:extLst>
      <p:ext uri="{BB962C8B-B14F-4D97-AF65-F5344CB8AC3E}">
        <p14:creationId xmlns:p14="http://schemas.microsoft.com/office/powerpoint/2010/main" val="242435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Integrating EV charging requirements into Durham’s site planning documents supports the town’s sustainability goals, addresses community needs, and ensures alignment with broader energy policies. This proactive approach prepares Durham for an increasingly electric future.</a:t>
            </a:r>
          </a:p>
        </p:txBody>
      </p:sp>
      <p:sp>
        <p:nvSpPr>
          <p:cNvPr id="4" name="Slide Number Placeholder 3"/>
          <p:cNvSpPr>
            <a:spLocks noGrp="1"/>
          </p:cNvSpPr>
          <p:nvPr>
            <p:ph type="sldNum" sz="quarter" idx="5"/>
          </p:nvPr>
        </p:nvSpPr>
        <p:spPr/>
        <p:txBody>
          <a:bodyPr/>
          <a:lstStyle/>
          <a:p>
            <a:fld id="{15585FD9-3A0F-48F3-9CC8-365374192FC9}" type="slidenum">
              <a:rPr lang="en-US" smtClean="0"/>
              <a:t>20</a:t>
            </a:fld>
            <a:endParaRPr lang="en-US"/>
          </a:p>
        </p:txBody>
      </p:sp>
    </p:spTree>
    <p:extLst>
      <p:ext uri="{BB962C8B-B14F-4D97-AF65-F5344CB8AC3E}">
        <p14:creationId xmlns:p14="http://schemas.microsoft.com/office/powerpoint/2010/main" val="135354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review the current site planning framework in Durham, explore motivations behind the proposed EV charging updates, detail the new requirements, examine case examples, and discuss implications for all stakeholders involved.</a:t>
            </a:r>
          </a:p>
        </p:txBody>
      </p:sp>
      <p:sp>
        <p:nvSpPr>
          <p:cNvPr id="4" name="Slide Number Placeholder 3"/>
          <p:cNvSpPr>
            <a:spLocks noGrp="1"/>
          </p:cNvSpPr>
          <p:nvPr>
            <p:ph type="sldNum" sz="quarter" idx="5"/>
          </p:nvPr>
        </p:nvSpPr>
        <p:spPr/>
        <p:txBody>
          <a:bodyPr/>
          <a:lstStyle/>
          <a:p>
            <a:fld id="{15585FD9-3A0F-48F3-9CC8-365374192FC9}" type="slidenum">
              <a:rPr lang="en-US" smtClean="0"/>
              <a:t>2</a:t>
            </a:fld>
            <a:endParaRPr lang="en-US"/>
          </a:p>
        </p:txBody>
      </p:sp>
    </p:spTree>
    <p:extLst>
      <p:ext uri="{BB962C8B-B14F-4D97-AF65-F5344CB8AC3E}">
        <p14:creationId xmlns:p14="http://schemas.microsoft.com/office/powerpoint/2010/main" val="325408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Durham Energy Committee drives sustainability initiatives by aligning local policies with environmental priorities. Their motivation for integrating EV charging is rooted in advancing clean transportation and reducing carbon emissions.</a:t>
            </a:r>
          </a:p>
        </p:txBody>
      </p:sp>
      <p:sp>
        <p:nvSpPr>
          <p:cNvPr id="4" name="Slide Number Placeholder 3"/>
          <p:cNvSpPr>
            <a:spLocks noGrp="1"/>
          </p:cNvSpPr>
          <p:nvPr>
            <p:ph type="sldNum" sz="quarter" idx="5"/>
          </p:nvPr>
        </p:nvSpPr>
        <p:spPr/>
        <p:txBody>
          <a:bodyPr/>
          <a:lstStyle/>
          <a:p>
            <a:fld id="{15585FD9-3A0F-48F3-9CC8-365374192FC9}" type="slidenum">
              <a:rPr lang="en-US" smtClean="0"/>
              <a:t>3</a:t>
            </a:fld>
            <a:endParaRPr lang="en-US"/>
          </a:p>
        </p:txBody>
      </p:sp>
    </p:spTree>
    <p:extLst>
      <p:ext uri="{BB962C8B-B14F-4D97-AF65-F5344CB8AC3E}">
        <p14:creationId xmlns:p14="http://schemas.microsoft.com/office/powerpoint/2010/main" val="346365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committee aims to foster energy efficiency, reduce greenhouse gas emissions, and promote renewable energy adoption. Incorporating EV infrastructure supports these goals by facilitating cleaner vehicle use.
Image source: Microsoft 365 content library
</a:t>
            </a:r>
          </a:p>
        </p:txBody>
      </p:sp>
      <p:sp>
        <p:nvSpPr>
          <p:cNvPr id="4" name="Slide Number Placeholder 3"/>
          <p:cNvSpPr>
            <a:spLocks noGrp="1"/>
          </p:cNvSpPr>
          <p:nvPr>
            <p:ph type="sldNum" sz="quarter" idx="5"/>
          </p:nvPr>
        </p:nvSpPr>
        <p:spPr/>
        <p:txBody>
          <a:bodyPr/>
          <a:lstStyle/>
          <a:p>
            <a:fld id="{15585FD9-3A0F-48F3-9CC8-365374192FC9}" type="slidenum">
              <a:rPr lang="en-US" smtClean="0"/>
              <a:t>4</a:t>
            </a:fld>
            <a:endParaRPr lang="en-US"/>
          </a:p>
        </p:txBody>
      </p:sp>
    </p:spTree>
    <p:extLst>
      <p:ext uri="{BB962C8B-B14F-4D97-AF65-F5344CB8AC3E}">
        <p14:creationId xmlns:p14="http://schemas.microsoft.com/office/powerpoint/2010/main" val="95914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517, Chapter 154:1, Laws of 2018</a:t>
            </a:r>
          </a:p>
        </p:txBody>
      </p:sp>
      <p:sp>
        <p:nvSpPr>
          <p:cNvPr id="4" name="Slide Number Placeholder 3"/>
          <p:cNvSpPr>
            <a:spLocks noGrp="1"/>
          </p:cNvSpPr>
          <p:nvPr>
            <p:ph type="sldNum" sz="quarter" idx="5"/>
          </p:nvPr>
        </p:nvSpPr>
        <p:spPr/>
        <p:txBody>
          <a:bodyPr/>
          <a:lstStyle/>
          <a:p>
            <a:fld id="{B0BC3007-F107-499C-9A3C-C61565884890}" type="slidenum">
              <a:rPr lang="en-US" smtClean="0"/>
              <a:t>5</a:t>
            </a:fld>
            <a:endParaRPr lang="en-US"/>
          </a:p>
        </p:txBody>
      </p:sp>
    </p:spTree>
    <p:extLst>
      <p:ext uri="{BB962C8B-B14F-4D97-AF65-F5344CB8AC3E}">
        <p14:creationId xmlns:p14="http://schemas.microsoft.com/office/powerpoint/2010/main" val="101387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like removing the carbon footprint of a small neighborhood</a:t>
            </a:r>
          </a:p>
          <a:p>
            <a:endParaRPr lang="en-US" dirty="0"/>
          </a:p>
          <a:p>
            <a:r>
              <a:rPr lang="en-US" dirty="0"/>
              <a:t>🌳Equivalent to planting </a:t>
            </a:r>
            <a:r>
              <a:rPr lang="en-US" b="1" dirty="0"/>
              <a:t>580 trees</a:t>
            </a:r>
          </a:p>
          <a:p>
            <a:r>
              <a:rPr lang="en-US" dirty="0"/>
              <a:t>🚗Like removing </a:t>
            </a:r>
            <a:r>
              <a:rPr lang="en-US" b="1" dirty="0"/>
              <a:t>7 cars</a:t>
            </a:r>
            <a:r>
              <a:rPr lang="en-US" dirty="0"/>
              <a:t> from the road for a year</a:t>
            </a:r>
          </a:p>
          <a:p>
            <a:r>
              <a:rPr lang="en-US" dirty="0"/>
              <a:t>⛽Saving </a:t>
            </a:r>
            <a:r>
              <a:rPr lang="en-US" b="1" dirty="0"/>
              <a:t>14,000 liters</a:t>
            </a:r>
            <a:r>
              <a:rPr lang="en-US" dirty="0"/>
              <a:t> of gasoline</a:t>
            </a:r>
          </a:p>
        </p:txBody>
      </p:sp>
      <p:sp>
        <p:nvSpPr>
          <p:cNvPr id="4" name="Slide Number Placeholder 3"/>
          <p:cNvSpPr>
            <a:spLocks noGrp="1"/>
          </p:cNvSpPr>
          <p:nvPr>
            <p:ph type="sldNum" sz="quarter" idx="5"/>
          </p:nvPr>
        </p:nvSpPr>
        <p:spPr/>
        <p:txBody>
          <a:bodyPr/>
          <a:lstStyle/>
          <a:p>
            <a:fld id="{B0BC3007-F107-499C-9A3C-C61565884890}" type="slidenum">
              <a:rPr lang="en-US" smtClean="0"/>
              <a:t>7</a:t>
            </a:fld>
            <a:endParaRPr lang="en-US"/>
          </a:p>
        </p:txBody>
      </p:sp>
    </p:spTree>
    <p:extLst>
      <p:ext uri="{BB962C8B-B14F-4D97-AF65-F5344CB8AC3E}">
        <p14:creationId xmlns:p14="http://schemas.microsoft.com/office/powerpoint/2010/main" val="340141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examine which development projects the requirements apply to, the minimum standards for EV infrastructure, and exceptions or conditional cases where modifications might be warranted.</a:t>
            </a:r>
          </a:p>
        </p:txBody>
      </p:sp>
      <p:sp>
        <p:nvSpPr>
          <p:cNvPr id="4" name="Slide Number Placeholder 3"/>
          <p:cNvSpPr>
            <a:spLocks noGrp="1"/>
          </p:cNvSpPr>
          <p:nvPr>
            <p:ph type="sldNum" sz="quarter" idx="5"/>
          </p:nvPr>
        </p:nvSpPr>
        <p:spPr/>
        <p:txBody>
          <a:bodyPr/>
          <a:lstStyle/>
          <a:p>
            <a:fld id="{15585FD9-3A0F-48F3-9CC8-365374192FC9}" type="slidenum">
              <a:rPr lang="en-US" smtClean="0"/>
              <a:t>8</a:t>
            </a:fld>
            <a:endParaRPr lang="en-US"/>
          </a:p>
        </p:txBody>
      </p:sp>
    </p:spTree>
    <p:extLst>
      <p:ext uri="{BB962C8B-B14F-4D97-AF65-F5344CB8AC3E}">
        <p14:creationId xmlns:p14="http://schemas.microsoft.com/office/powerpoint/2010/main" val="266817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Examining real-world examples helps clarify when and how EV charging requirements take effect, illustrating their application across different types of Durham developments.</a:t>
            </a:r>
          </a:p>
        </p:txBody>
      </p:sp>
      <p:sp>
        <p:nvSpPr>
          <p:cNvPr id="4" name="Slide Number Placeholder 3"/>
          <p:cNvSpPr>
            <a:spLocks noGrp="1"/>
          </p:cNvSpPr>
          <p:nvPr>
            <p:ph type="sldNum" sz="quarter" idx="5"/>
          </p:nvPr>
        </p:nvSpPr>
        <p:spPr/>
        <p:txBody>
          <a:bodyPr/>
          <a:lstStyle/>
          <a:p>
            <a:fld id="{15585FD9-3A0F-48F3-9CC8-365374192FC9}" type="slidenum">
              <a:rPr lang="en-US" smtClean="0"/>
              <a:t>11</a:t>
            </a:fld>
            <a:endParaRPr lang="en-US"/>
          </a:p>
        </p:txBody>
      </p:sp>
    </p:spTree>
    <p:extLst>
      <p:ext uri="{BB962C8B-B14F-4D97-AF65-F5344CB8AC3E}">
        <p14:creationId xmlns:p14="http://schemas.microsoft.com/office/powerpoint/2010/main" val="427556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Commercial projects such as retail centers and office buildings must provide designated EV charging spots to support employees and customers using electric vehicles.
Image source: Microsoft 365 content library
</a:t>
            </a:r>
          </a:p>
        </p:txBody>
      </p:sp>
      <p:sp>
        <p:nvSpPr>
          <p:cNvPr id="4" name="Slide Number Placeholder 3"/>
          <p:cNvSpPr>
            <a:spLocks noGrp="1"/>
          </p:cNvSpPr>
          <p:nvPr>
            <p:ph type="sldNum" sz="quarter" idx="5"/>
          </p:nvPr>
        </p:nvSpPr>
        <p:spPr/>
        <p:txBody>
          <a:bodyPr/>
          <a:lstStyle/>
          <a:p>
            <a:fld id="{15585FD9-3A0F-48F3-9CC8-365374192FC9}" type="slidenum">
              <a:rPr lang="en-US" smtClean="0"/>
              <a:t>12</a:t>
            </a:fld>
            <a:endParaRPr lang="en-US"/>
          </a:p>
        </p:txBody>
      </p:sp>
    </p:spTree>
    <p:extLst>
      <p:ext uri="{BB962C8B-B14F-4D97-AF65-F5344CB8AC3E}">
        <p14:creationId xmlns:p14="http://schemas.microsoft.com/office/powerpoint/2010/main" val="158458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24110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9/22/2025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1660817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9/22/2025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095123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52046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31812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35358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41401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6971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59660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76579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7216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05199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63648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9/22/2025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48602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7922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9/22/2025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638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18750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9/22/2025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0668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510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9/22/2025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19659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28628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131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724800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04606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9/22/2025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9728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9/22/2025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32224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9/22/2025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32662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757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4897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42773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9/22/2025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76072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9/22/2025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3688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9/22/2025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3764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807152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9/22/2025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954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9/22/2025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871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9/22/2025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082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697532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880556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9/22/2025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4830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9/22/2025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44573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9/22/2025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2471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9/22/2025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67199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9/22/2025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1516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6879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9/22/2025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43391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0795547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9/22/2025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2723745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8082579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9/22/2025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956448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9/22/2025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29773888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9/22/2025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87000650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9/22/2025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92656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randydurrum/324155533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18" Type="http://schemas.openxmlformats.org/officeDocument/2006/relationships/customXml" Target="../ink/ink8.xm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customXml" Target="../ink/ink5.xml"/><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customXml" Target="../ink/ink7.xml"/><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customXml" Target="../ink/ink4.xml"/><Relationship Id="rId19"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9.xml"/><Relationship Id="rId1" Type="http://schemas.openxmlformats.org/officeDocument/2006/relationships/slideLayout" Target="../slideLayouts/slideLayout46.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0AE6-F762-5DFB-069F-A07C86226FAF}"/>
              </a:ext>
            </a:extLst>
          </p:cNvPr>
          <p:cNvSpPr>
            <a:spLocks noGrp="1"/>
          </p:cNvSpPr>
          <p:nvPr>
            <p:ph type="ctrTitle"/>
          </p:nvPr>
        </p:nvSpPr>
        <p:spPr>
          <a:xfrm>
            <a:off x="429768" y="438912"/>
            <a:ext cx="9317736" cy="4453128"/>
          </a:xfrm>
        </p:spPr>
        <p:txBody>
          <a:bodyPr anchor="t">
            <a:normAutofit/>
          </a:bodyPr>
          <a:lstStyle/>
          <a:p>
            <a:r>
              <a:rPr lang="en-US" sz="6000" dirty="0"/>
              <a:t>Proposed Updates to Durham NH Site Planning Documents: Integrating EV Charging Requirements</a:t>
            </a:r>
          </a:p>
        </p:txBody>
      </p:sp>
      <p:sp>
        <p:nvSpPr>
          <p:cNvPr id="3" name="Subtitle 2">
            <a:extLst>
              <a:ext uri="{FF2B5EF4-FFF2-40B4-BE49-F238E27FC236}">
                <a16:creationId xmlns:a16="http://schemas.microsoft.com/office/drawing/2014/main" id="{AFB6FEBC-AB60-6147-BF1E-40D303B8505B}"/>
              </a:ext>
            </a:extLst>
          </p:cNvPr>
          <p:cNvSpPr>
            <a:spLocks noGrp="1"/>
          </p:cNvSpPr>
          <p:nvPr>
            <p:ph type="subTitle" idx="1"/>
          </p:nvPr>
        </p:nvSpPr>
        <p:spPr>
          <a:xfrm>
            <a:off x="429768" y="4965192"/>
            <a:ext cx="5431536" cy="1289304"/>
          </a:xfrm>
        </p:spPr>
        <p:txBody>
          <a:bodyPr anchor="b">
            <a:normAutofit/>
          </a:bodyPr>
          <a:lstStyle/>
          <a:p>
            <a:r>
              <a:rPr lang="en-US" dirty="0"/>
              <a:t>Enhancing sustainability through updated planning guidelines</a:t>
            </a:r>
          </a:p>
        </p:txBody>
      </p:sp>
    </p:spTree>
    <p:extLst>
      <p:ext uri="{BB962C8B-B14F-4D97-AF65-F5344CB8AC3E}">
        <p14:creationId xmlns:p14="http://schemas.microsoft.com/office/powerpoint/2010/main" val="386851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3C5A-62A8-0376-CA8E-A94E308B579D}"/>
              </a:ext>
            </a:extLst>
          </p:cNvPr>
          <p:cNvSpPr>
            <a:spLocks noGrp="1"/>
          </p:cNvSpPr>
          <p:nvPr>
            <p:ph type="title"/>
          </p:nvPr>
        </p:nvSpPr>
        <p:spPr>
          <a:xfrm>
            <a:off x="212648" y="170916"/>
            <a:ext cx="5549001" cy="1007850"/>
          </a:xfrm>
        </p:spPr>
        <p:txBody>
          <a:bodyPr anchor="t">
            <a:normAutofit fontScale="90000"/>
          </a:bodyPr>
          <a:lstStyle/>
          <a:p>
            <a:r>
              <a:rPr lang="en-US" sz="4400" dirty="0"/>
              <a:t>Applicability highlights</a:t>
            </a:r>
          </a:p>
        </p:txBody>
      </p:sp>
      <p:graphicFrame>
        <p:nvGraphicFramePr>
          <p:cNvPr id="9" name="Content Placeholder 6">
            <a:extLst>
              <a:ext uri="{FF2B5EF4-FFF2-40B4-BE49-F238E27FC236}">
                <a16:creationId xmlns:a16="http://schemas.microsoft.com/office/drawing/2014/main" id="{AACEC5B0-C8D3-737C-6264-C0077475E9B4}"/>
              </a:ext>
            </a:extLst>
          </p:cNvPr>
          <p:cNvGraphicFramePr>
            <a:graphicFrameLocks noGrp="1"/>
          </p:cNvGraphicFramePr>
          <p:nvPr>
            <p:ph sz="quarter" idx="13"/>
            <p:extLst>
              <p:ext uri="{D42A27DB-BD31-4B8C-83A1-F6EECF244321}">
                <p14:modId xmlns:p14="http://schemas.microsoft.com/office/powerpoint/2010/main" val="1231551855"/>
              </p:ext>
            </p:extLst>
          </p:nvPr>
        </p:nvGraphicFramePr>
        <p:xfrm>
          <a:off x="934497" y="1102806"/>
          <a:ext cx="10540419" cy="465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TextBox 39">
            <a:extLst>
              <a:ext uri="{FF2B5EF4-FFF2-40B4-BE49-F238E27FC236}">
                <a16:creationId xmlns:a16="http://schemas.microsoft.com/office/drawing/2014/main" id="{A60806E7-DD69-C7F3-A46D-5ED82E2A9450}"/>
              </a:ext>
            </a:extLst>
          </p:cNvPr>
          <p:cNvSpPr txBox="1"/>
          <p:nvPr/>
        </p:nvSpPr>
        <p:spPr>
          <a:xfrm>
            <a:off x="942930" y="6057897"/>
            <a:ext cx="101193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0000"/>
                </a:solidFill>
              </a:rPr>
              <a:t>DOES NOT APPLY TO SINGLE FAMILY HOUSEHOLDS</a:t>
            </a:r>
          </a:p>
        </p:txBody>
      </p:sp>
    </p:spTree>
    <p:extLst>
      <p:ext uri="{BB962C8B-B14F-4D97-AF65-F5344CB8AC3E}">
        <p14:creationId xmlns:p14="http://schemas.microsoft.com/office/powerpoint/2010/main" val="14306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9AC1-5E7E-768F-8370-D82F8B525C19}"/>
              </a:ext>
            </a:extLst>
          </p:cNvPr>
          <p:cNvSpPr>
            <a:spLocks noGrp="1"/>
          </p:cNvSpPr>
          <p:nvPr>
            <p:ph type="title"/>
          </p:nvPr>
        </p:nvSpPr>
        <p:spPr>
          <a:xfrm>
            <a:off x="429768" y="1810512"/>
            <a:ext cx="7772400" cy="4562856"/>
          </a:xfrm>
        </p:spPr>
        <p:txBody>
          <a:bodyPr anchor="b">
            <a:normAutofit/>
          </a:bodyPr>
          <a:lstStyle/>
          <a:p>
            <a:r>
              <a:rPr lang="en-US" dirty="0"/>
              <a:t>“Make it Real” Situations Requiring EV Charging</a:t>
            </a:r>
          </a:p>
        </p:txBody>
      </p:sp>
      <p:sp>
        <p:nvSpPr>
          <p:cNvPr id="7" name="Text Placeholder 2">
            <a:extLst>
              <a:ext uri="{FF2B5EF4-FFF2-40B4-BE49-F238E27FC236}">
                <a16:creationId xmlns:a16="http://schemas.microsoft.com/office/drawing/2014/main" id="{5139D1FD-FCCD-B1E3-AEFA-E796D72DF647}"/>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403211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E9BC-49D4-8816-4B68-21BFEFB360E1}"/>
              </a:ext>
            </a:extLst>
          </p:cNvPr>
          <p:cNvSpPr>
            <a:spLocks noGrp="1"/>
          </p:cNvSpPr>
          <p:nvPr>
            <p:ph type="title"/>
          </p:nvPr>
        </p:nvSpPr>
        <p:spPr>
          <a:xfrm>
            <a:off x="429768" y="557784"/>
            <a:ext cx="3713996" cy="2212313"/>
          </a:xfrm>
        </p:spPr>
        <p:txBody>
          <a:bodyPr vert="horz" lIns="91440" tIns="45720" rIns="91440" bIns="45720" rtlCol="0" anchor="t">
            <a:normAutofit/>
          </a:bodyPr>
          <a:lstStyle/>
          <a:p>
            <a:r>
              <a:rPr lang="en-US" b="0" kern="1200" dirty="0">
                <a:latin typeface="+mj-lt"/>
                <a:ea typeface="+mj-ea"/>
                <a:cs typeface="+mj-cs"/>
              </a:rPr>
              <a:t>Multi-Family Dwellings</a:t>
            </a:r>
          </a:p>
        </p:txBody>
      </p:sp>
      <p:sp>
        <p:nvSpPr>
          <p:cNvPr id="5" name="TextBox 4">
            <a:extLst>
              <a:ext uri="{FF2B5EF4-FFF2-40B4-BE49-F238E27FC236}">
                <a16:creationId xmlns:a16="http://schemas.microsoft.com/office/drawing/2014/main" id="{E2DCBF83-FC6E-44F1-93B4-081AFAA21A5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0673" y="2142850"/>
            <a:ext cx="4842646" cy="3434638"/>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dirty="0"/>
              <a:t>NEW Construction:  </a:t>
            </a:r>
            <a:br>
              <a:rPr lang="en-US" sz="1600" b="1" dirty="0"/>
            </a:br>
            <a:r>
              <a:rPr lang="en-US" sz="1600" b="1" dirty="0"/>
              <a:t>5% EV installed; 25% EV-prepared</a:t>
            </a:r>
            <a:br>
              <a:rPr lang="en-US" sz="1600" b="1" dirty="0"/>
            </a:br>
            <a:br>
              <a:rPr lang="en-US" sz="1600" b="1" dirty="0"/>
            </a:br>
            <a:r>
              <a:rPr lang="en-US" sz="1600" b="1" dirty="0"/>
              <a:t>Renovations:              </a:t>
            </a:r>
            <a:br>
              <a:rPr lang="en-US" sz="1600" b="1" dirty="0"/>
            </a:br>
            <a:r>
              <a:rPr lang="en-US" sz="1600" b="1" dirty="0"/>
              <a:t>5% EV Installed; 15% EV Prepared</a:t>
            </a:r>
          </a:p>
          <a:p>
            <a:pPr marL="0" indent="0">
              <a:lnSpc>
                <a:spcPct val="90000"/>
              </a:lnSpc>
              <a:spcBef>
                <a:spcPts val="2500"/>
              </a:spcBef>
              <a:spcAft>
                <a:spcPts val="600"/>
              </a:spcAft>
              <a:buNone/>
            </a:pPr>
            <a:r>
              <a:rPr lang="en-US" sz="1600" b="1" dirty="0"/>
              <a:t>Example:</a:t>
            </a:r>
          </a:p>
          <a:p>
            <a:pPr>
              <a:lnSpc>
                <a:spcPct val="90000"/>
              </a:lnSpc>
              <a:spcBef>
                <a:spcPts val="2500"/>
              </a:spcBef>
              <a:spcAft>
                <a:spcPts val="600"/>
              </a:spcAft>
            </a:pPr>
            <a:r>
              <a:rPr lang="en-US" sz="1600" dirty="0"/>
              <a:t>New Construction (20)        Renovations (20)</a:t>
            </a:r>
            <a:br>
              <a:rPr lang="en-US" sz="1600" dirty="0"/>
            </a:br>
            <a:br>
              <a:rPr lang="en-US" sz="1600" dirty="0"/>
            </a:br>
            <a:r>
              <a:rPr lang="en-US" sz="1600"/>
              <a:t>1 – EV Installed	                1 – EV Installed</a:t>
            </a:r>
            <a:br>
              <a:rPr lang="en-US" sz="1600" dirty="0"/>
            </a:br>
            <a:r>
              <a:rPr lang="en-US" sz="1600" dirty="0"/>
              <a:t>5 – EV Prepared	                3 – EV Prepared</a:t>
            </a:r>
            <a:br>
              <a:rPr lang="en-US" sz="1600" b="1" dirty="0"/>
            </a:br>
            <a:endParaRPr lang="en-US" sz="1600" b="1" dirty="0"/>
          </a:p>
        </p:txBody>
      </p:sp>
      <p:pic>
        <p:nvPicPr>
          <p:cNvPr id="3" name="Picture 2" descr="Create an image of a modern multi-family home, such as a townhouse complex or apartment building, with visible off-street parking areas. Incorporate elements that highlight sustainability, such as EV charging stations in the parking lot, solar panels on the roof, and landscaped green spaces. The architectural style should be contemporary, with clean lines and neutral colors. The scene should convey a welcoming, community-oriented atmosphere, emphasizing the integration of electric vehicle infrastructure as described in the Durham NH site planning updates. Use natural lighting and a realistic style to make the multi-family home appear inviting and environmentally conscious.">
            <a:extLst>
              <a:ext uri="{FF2B5EF4-FFF2-40B4-BE49-F238E27FC236}">
                <a16:creationId xmlns:a16="http://schemas.microsoft.com/office/drawing/2014/main" id="{27F15559-A11C-D179-8A64-62AFE4CCAF7C}"/>
              </a:ext>
            </a:extLst>
          </p:cNvPr>
          <p:cNvPicPr>
            <a:picLocks noChangeAspect="1"/>
          </p:cNvPicPr>
          <p:nvPr/>
        </p:nvPicPr>
        <p:blipFill>
          <a:blip r:embed="rId3"/>
          <a:srcRect t="9042" r="-3" b="-3"/>
          <a:stretch>
            <a:fillRect/>
          </a:stretch>
        </p:blipFill>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noFill/>
        </p:spPr>
      </p:pic>
    </p:spTree>
    <p:extLst>
      <p:ext uri="{BB962C8B-B14F-4D97-AF65-F5344CB8AC3E}">
        <p14:creationId xmlns:p14="http://schemas.microsoft.com/office/powerpoint/2010/main" val="39167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64AE-1507-277D-E286-0ED31F5E6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1FEC7-645A-834B-DA11-70AFE09DC20C}"/>
              </a:ext>
            </a:extLst>
          </p:cNvPr>
          <p:cNvSpPr>
            <a:spLocks noGrp="1"/>
          </p:cNvSpPr>
          <p:nvPr>
            <p:ph type="title"/>
          </p:nvPr>
        </p:nvSpPr>
        <p:spPr>
          <a:xfrm>
            <a:off x="171006" y="3665494"/>
            <a:ext cx="3739279" cy="1389888"/>
          </a:xfrm>
        </p:spPr>
        <p:txBody>
          <a:bodyPr vert="horz" lIns="91440" tIns="45720" rIns="91440" bIns="45720" rtlCol="0" anchor="t">
            <a:normAutofit/>
          </a:bodyPr>
          <a:lstStyle/>
          <a:p>
            <a:r>
              <a:rPr lang="en-US" b="0" kern="1200" dirty="0">
                <a:latin typeface="+mj-lt"/>
                <a:ea typeface="+mj-ea"/>
                <a:cs typeface="+mj-cs"/>
              </a:rPr>
              <a:t>Institutional Senior Housing</a:t>
            </a:r>
          </a:p>
        </p:txBody>
      </p:sp>
      <p:sp>
        <p:nvSpPr>
          <p:cNvPr id="5" name="TextBox 4">
            <a:extLst>
              <a:ext uri="{FF2B5EF4-FFF2-40B4-BE49-F238E27FC236}">
                <a16:creationId xmlns:a16="http://schemas.microsoft.com/office/drawing/2014/main" id="{C520D429-879C-1005-CA9F-2EF8383A2BA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71111" y="3648154"/>
            <a:ext cx="7852293" cy="2795575"/>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dirty="0"/>
              <a:t>NEW Construction:             3% EV installed; 25% EV-prepared</a:t>
            </a:r>
            <a:br>
              <a:rPr lang="en-US" sz="1600" b="1" dirty="0"/>
            </a:br>
            <a:br>
              <a:rPr lang="en-US" sz="1600" b="1" dirty="0"/>
            </a:br>
            <a:r>
              <a:rPr lang="en-US" sz="1600" b="1" dirty="0"/>
              <a:t>            Renovations:              2% EV Installed; 15% EV Prepared</a:t>
            </a:r>
          </a:p>
          <a:p>
            <a:pPr>
              <a:lnSpc>
                <a:spcPct val="90000"/>
              </a:lnSpc>
              <a:spcBef>
                <a:spcPts val="2500"/>
              </a:spcBef>
              <a:spcAft>
                <a:spcPts val="600"/>
              </a:spcAft>
            </a:pPr>
            <a:r>
              <a:rPr lang="en-US" sz="1400" b="1" dirty="0"/>
              <a:t>Example</a:t>
            </a:r>
            <a:r>
              <a:rPr lang="en-US" sz="1400" dirty="0"/>
              <a:t>:</a:t>
            </a:r>
          </a:p>
          <a:p>
            <a:pPr>
              <a:lnSpc>
                <a:spcPct val="90000"/>
              </a:lnSpc>
              <a:spcBef>
                <a:spcPts val="2500"/>
              </a:spcBef>
              <a:spcAft>
                <a:spcPts val="600"/>
              </a:spcAft>
            </a:pPr>
            <a:r>
              <a:rPr lang="en-US" sz="1400" dirty="0"/>
              <a:t>New Construction with 100                               Renovations with 100 approved spots:</a:t>
            </a:r>
            <a:br>
              <a:rPr lang="en-US" sz="1400" dirty="0"/>
            </a:br>
            <a:r>
              <a:rPr lang="en-US" sz="1400" dirty="0"/>
              <a:t>approved parking spots:</a:t>
            </a:r>
            <a:br>
              <a:rPr lang="en-US" sz="1400" dirty="0"/>
            </a:br>
            <a:br>
              <a:rPr lang="en-US" sz="1400" dirty="0"/>
            </a:br>
            <a:r>
              <a:rPr lang="en-US" sz="1400" dirty="0"/>
              <a:t>3 – EV Installed				2 – EV Installed</a:t>
            </a:r>
            <a:br>
              <a:rPr lang="en-US" sz="1400" dirty="0"/>
            </a:br>
            <a:r>
              <a:rPr lang="en-US" sz="1400"/>
              <a:t>25 – EV Prepared				15 – EV Prepared</a:t>
            </a:r>
            <a:br>
              <a:rPr lang="en-US" sz="1400" dirty="0"/>
            </a:br>
            <a:endParaRPr lang="en-US" sz="1400" dirty="0"/>
          </a:p>
        </p:txBody>
      </p:sp>
      <p:pic>
        <p:nvPicPr>
          <p:cNvPr id="3" name="Picture 2" descr="Bed of little white flowers in grass near trees beside sidewalk in front of apartment building">
            <a:extLst>
              <a:ext uri="{FF2B5EF4-FFF2-40B4-BE49-F238E27FC236}">
                <a16:creationId xmlns:a16="http://schemas.microsoft.com/office/drawing/2014/main" id="{647199B9-BE63-9BBA-1F04-5BCC59B4EDE9}"/>
              </a:ext>
            </a:extLst>
          </p:cNvPr>
          <p:cNvPicPr>
            <a:picLocks noChangeAspect="1"/>
          </p:cNvPicPr>
          <p:nvPr/>
        </p:nvPicPr>
        <p:blipFill>
          <a:blip r:embed="rId3"/>
          <a:srcRect t="24825" b="18667"/>
          <a:stretch>
            <a:fillRect/>
          </a:stretch>
        </p:blipFill>
        <p:spPr>
          <a:xfrm>
            <a:off x="1858946" y="159772"/>
            <a:ext cx="8101068" cy="3100315"/>
          </a:xfrm>
          <a:prstGeom prst="rect">
            <a:avLst/>
          </a:prstGeom>
        </p:spPr>
      </p:pic>
    </p:spTree>
    <p:extLst>
      <p:ext uri="{BB962C8B-B14F-4D97-AF65-F5344CB8AC3E}">
        <p14:creationId xmlns:p14="http://schemas.microsoft.com/office/powerpoint/2010/main" val="392337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04765-53A9-D519-DDF9-25FF1B320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8503C-A4CF-9EF7-8EB6-99965DB250FC}"/>
              </a:ext>
            </a:extLst>
          </p:cNvPr>
          <p:cNvSpPr>
            <a:spLocks noGrp="1"/>
          </p:cNvSpPr>
          <p:nvPr>
            <p:ph type="title"/>
          </p:nvPr>
        </p:nvSpPr>
        <p:spPr>
          <a:xfrm>
            <a:off x="321733" y="4162318"/>
            <a:ext cx="2953618" cy="1892808"/>
          </a:xfrm>
        </p:spPr>
        <p:txBody>
          <a:bodyPr vert="horz" lIns="91440" tIns="45720" rIns="91440" bIns="45720" rtlCol="0" anchor="t">
            <a:normAutofit/>
          </a:bodyPr>
          <a:lstStyle/>
          <a:p>
            <a:r>
              <a:rPr lang="en-US" b="0" kern="1200" dirty="0">
                <a:latin typeface="+mj-lt"/>
                <a:ea typeface="+mj-ea"/>
                <a:cs typeface="+mj-cs"/>
              </a:rPr>
              <a:t>Hotels, Motels and Bed &amp; Breakfast Lodging </a:t>
            </a:r>
          </a:p>
        </p:txBody>
      </p:sp>
      <p:pic>
        <p:nvPicPr>
          <p:cNvPr id="11" name="Picture Placeholder 10" descr="A white house with a red roof with Ocean City Life-Saving Station in the background&#10;&#10;AI-generated content may be incorrect.">
            <a:extLst>
              <a:ext uri="{FF2B5EF4-FFF2-40B4-BE49-F238E27FC236}">
                <a16:creationId xmlns:a16="http://schemas.microsoft.com/office/drawing/2014/main" id="{BEEF97AA-1100-4AFC-B47A-2CFDF8921E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1222" r="-1" b="31220"/>
          <a:stretch>
            <a:fillRect/>
          </a:stretch>
        </p:blipFill>
        <p:spPr>
          <a:xfrm>
            <a:off x="339373" y="320042"/>
            <a:ext cx="11509730" cy="3458229"/>
          </a:xfrm>
          <a:noFill/>
        </p:spPr>
      </p:pic>
      <p:sp>
        <p:nvSpPr>
          <p:cNvPr id="5" name="TextBox 4">
            <a:extLst>
              <a:ext uri="{FF2B5EF4-FFF2-40B4-BE49-F238E27FC236}">
                <a16:creationId xmlns:a16="http://schemas.microsoft.com/office/drawing/2014/main" id="{42BCC538-9160-C905-FB6A-191E51243C6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09274" y="3888853"/>
            <a:ext cx="7772400" cy="2240280"/>
          </a:xfrm>
          <a:prstGeom prst="rect">
            <a:avLst/>
          </a:prstGeom>
        </p:spPr>
        <p:txBody>
          <a:bodyPr>
            <a:noAutofit/>
          </a:bodyPr>
          <a:lstStyle/>
          <a:p>
            <a:pPr marL="0" indent="0">
              <a:lnSpc>
                <a:spcPct val="90000"/>
              </a:lnSpc>
              <a:spcBef>
                <a:spcPts val="2500"/>
              </a:spcBef>
              <a:spcAft>
                <a:spcPts val="600"/>
              </a:spcAft>
              <a:buFont typeface="Arial" panose="020B0604020202020204" pitchFamily="34" charset="0"/>
              <a:buNone/>
            </a:pPr>
            <a:r>
              <a:rPr lang="en-US" sz="1600" b="1" dirty="0"/>
              <a:t>NEW Construction:              3% EV installed; 25% EV-prepared</a:t>
            </a:r>
            <a:br>
              <a:rPr lang="en-US" sz="1600" b="1" dirty="0"/>
            </a:br>
            <a:br>
              <a:rPr lang="en-US" sz="1600" b="1" dirty="0"/>
            </a:br>
            <a:r>
              <a:rPr lang="en-US" sz="1600" b="1" dirty="0"/>
              <a:t>            Renovations:              2% EV Installed; 15% EV Prepared</a:t>
            </a:r>
          </a:p>
          <a:p>
            <a:pPr marL="0" indent="0">
              <a:lnSpc>
                <a:spcPct val="90000"/>
              </a:lnSpc>
              <a:spcBef>
                <a:spcPts val="2500"/>
              </a:spcBef>
              <a:spcAft>
                <a:spcPts val="600"/>
              </a:spcAft>
              <a:buFont typeface="Arial" panose="020B0604020202020204" pitchFamily="34" charset="0"/>
              <a:buNone/>
            </a:pPr>
            <a:r>
              <a:rPr lang="en-US" sz="1400" b="1" dirty="0"/>
              <a:t>Example:</a:t>
            </a:r>
            <a:br>
              <a:rPr lang="en-US" sz="1400" b="1" dirty="0"/>
            </a:br>
            <a:br>
              <a:rPr lang="en-US" sz="1400" b="1" dirty="0"/>
            </a:br>
            <a:r>
              <a:rPr lang="en-US" sz="1400" dirty="0"/>
              <a:t>New Construction with 10                                             Renovations with 10 approved spots:</a:t>
            </a:r>
            <a:br>
              <a:rPr lang="en-US" sz="1400" dirty="0"/>
            </a:br>
            <a:r>
              <a:rPr lang="en-US" sz="1400" dirty="0"/>
              <a:t>approved parking spots:</a:t>
            </a:r>
            <a:br>
              <a:rPr lang="en-US" sz="1400" dirty="0"/>
            </a:br>
            <a:br>
              <a:rPr lang="en-US" sz="1400" dirty="0"/>
            </a:br>
            <a:r>
              <a:rPr lang="en-US" sz="1400" dirty="0"/>
              <a:t>1 – EV Installed				1 – EV Installed</a:t>
            </a:r>
            <a:br>
              <a:rPr lang="en-US" sz="1400" dirty="0"/>
            </a:br>
            <a:r>
              <a:rPr lang="en-US" sz="1400" dirty="0"/>
              <a:t>3 – EV Prepared				2 – EV Prepared</a:t>
            </a:r>
            <a:br>
              <a:rPr lang="en-US" sz="1400" dirty="0"/>
            </a:br>
            <a:endParaRPr lang="en-US" sz="1400" dirty="0"/>
          </a:p>
        </p:txBody>
      </p:sp>
      <p:sp>
        <p:nvSpPr>
          <p:cNvPr id="12" name="TextBox 11">
            <a:extLst>
              <a:ext uri="{FF2B5EF4-FFF2-40B4-BE49-F238E27FC236}">
                <a16:creationId xmlns:a16="http://schemas.microsoft.com/office/drawing/2014/main" id="{0928F2F1-D7BA-F971-05E6-CC8393A33524}"/>
              </a:ext>
            </a:extLst>
          </p:cNvPr>
          <p:cNvSpPr txBox="1"/>
          <p:nvPr/>
        </p:nvSpPr>
        <p:spPr>
          <a:xfrm>
            <a:off x="9022688" y="3578216"/>
            <a:ext cx="2826415"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randydurrum/324155533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77680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4ACB-0BE3-593F-D900-938A3F626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0F48E-EFBD-CE7B-1802-B0C19B4A1C38}"/>
              </a:ext>
            </a:extLst>
          </p:cNvPr>
          <p:cNvSpPr>
            <a:spLocks noGrp="1"/>
          </p:cNvSpPr>
          <p:nvPr>
            <p:ph type="title"/>
          </p:nvPr>
        </p:nvSpPr>
        <p:spPr>
          <a:xfrm>
            <a:off x="171006" y="3665494"/>
            <a:ext cx="3739279" cy="1389888"/>
          </a:xfrm>
        </p:spPr>
        <p:txBody>
          <a:bodyPr vert="horz" lIns="91440" tIns="45720" rIns="91440" bIns="45720" rtlCol="0" anchor="t">
            <a:normAutofit/>
          </a:bodyPr>
          <a:lstStyle/>
          <a:p>
            <a:r>
              <a:rPr lang="en-US" b="0" kern="1200" dirty="0">
                <a:latin typeface="+mj-lt"/>
                <a:ea typeface="+mj-ea"/>
                <a:cs typeface="+mj-cs"/>
              </a:rPr>
              <a:t>Commercial Construction</a:t>
            </a:r>
          </a:p>
        </p:txBody>
      </p:sp>
      <p:pic>
        <p:nvPicPr>
          <p:cNvPr id="4" name="Content Placeholder 3" descr="electric car charging stations">
            <a:extLst>
              <a:ext uri="{FF2B5EF4-FFF2-40B4-BE49-F238E27FC236}">
                <a16:creationId xmlns:a16="http://schemas.microsoft.com/office/drawing/2014/main" id="{289AEC88-C9D4-EEC8-918E-7FB98EE77566}"/>
              </a:ext>
            </a:extLst>
          </p:cNvPr>
          <p:cNvPicPr>
            <a:picLocks noGrp="1" noChangeAspect="1"/>
          </p:cNvPicPr>
          <p:nvPr>
            <p:ph type="pic" sz="quarter" idx="15"/>
          </p:nvPr>
        </p:nvPicPr>
        <p:blipFill>
          <a:blip r:embed="rId3"/>
          <a:srcRect t="15869" r="-1" b="26797"/>
          <a:stretch>
            <a:fillRect/>
          </a:stretch>
        </p:blipFill>
        <p:spPr>
          <a:xfrm>
            <a:off x="1868994" y="159773"/>
            <a:ext cx="8101068" cy="3100315"/>
          </a:xfrm>
          <a:prstGeom prst="rect">
            <a:avLst/>
          </a:prstGeom>
          <a:noFill/>
        </p:spPr>
      </p:pic>
      <p:sp>
        <p:nvSpPr>
          <p:cNvPr id="5" name="TextBox 4">
            <a:extLst>
              <a:ext uri="{FF2B5EF4-FFF2-40B4-BE49-F238E27FC236}">
                <a16:creationId xmlns:a16="http://schemas.microsoft.com/office/drawing/2014/main" id="{7351B4B2-947B-1B68-8D90-9425AE9D16C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71111" y="3597913"/>
            <a:ext cx="7542469" cy="2653223"/>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dirty="0"/>
              <a:t>NEW Construction:              3% EV installed; 25% EV-prepared</a:t>
            </a:r>
            <a:br>
              <a:rPr lang="en-US" sz="1600" b="1" dirty="0"/>
            </a:br>
            <a:br>
              <a:rPr lang="en-US" sz="1600" b="1" dirty="0"/>
            </a:br>
            <a:r>
              <a:rPr lang="en-US" sz="1600" b="1" dirty="0"/>
              <a:t>            Renovations:              2% EV Installed; 15% EV Prepared</a:t>
            </a:r>
          </a:p>
          <a:p>
            <a:pPr>
              <a:lnSpc>
                <a:spcPct val="90000"/>
              </a:lnSpc>
              <a:spcBef>
                <a:spcPts val="2500"/>
              </a:spcBef>
              <a:spcAft>
                <a:spcPts val="600"/>
              </a:spcAft>
            </a:pPr>
            <a:r>
              <a:rPr lang="en-US" sz="1600" b="1" dirty="0"/>
              <a:t>Example:</a:t>
            </a:r>
          </a:p>
          <a:p>
            <a:pPr>
              <a:lnSpc>
                <a:spcPct val="90000"/>
              </a:lnSpc>
              <a:spcBef>
                <a:spcPts val="2500"/>
              </a:spcBef>
              <a:spcAft>
                <a:spcPts val="600"/>
              </a:spcAft>
            </a:pPr>
            <a:r>
              <a:rPr lang="en-US" sz="1400" dirty="0"/>
              <a:t>New Construction with 150                        Renovations with 150 approved spots</a:t>
            </a:r>
            <a:br>
              <a:rPr lang="en-US" sz="1400" dirty="0"/>
            </a:br>
            <a:r>
              <a:rPr lang="en-US" sz="1400" dirty="0"/>
              <a:t>approved parking spots:</a:t>
            </a:r>
            <a:br>
              <a:rPr lang="en-US" sz="1400" dirty="0"/>
            </a:br>
            <a:br>
              <a:rPr lang="en-US" sz="1400" dirty="0"/>
            </a:br>
            <a:r>
              <a:rPr lang="en-US" sz="1400" dirty="0"/>
              <a:t>5 – EV Installed				3 – EV Installed</a:t>
            </a:r>
            <a:br>
              <a:rPr lang="en-US" sz="1400" dirty="0"/>
            </a:br>
            <a:r>
              <a:rPr lang="en-US" sz="1400"/>
              <a:t>38 – EV Prepared				23 – EV Prepared</a:t>
            </a:r>
            <a:br>
              <a:rPr lang="en-US" sz="1000" dirty="0"/>
            </a:br>
            <a:endParaRPr lang="en-US" sz="1000" dirty="0"/>
          </a:p>
        </p:txBody>
      </p:sp>
    </p:spTree>
    <p:extLst>
      <p:ext uri="{BB962C8B-B14F-4D97-AF65-F5344CB8AC3E}">
        <p14:creationId xmlns:p14="http://schemas.microsoft.com/office/powerpoint/2010/main" val="1726724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A203-EF84-54F6-73B6-67F00E20806B}"/>
              </a:ext>
            </a:extLst>
          </p:cNvPr>
          <p:cNvSpPr>
            <a:spLocks noGrp="1"/>
          </p:cNvSpPr>
          <p:nvPr>
            <p:ph type="title"/>
          </p:nvPr>
        </p:nvSpPr>
        <p:spPr>
          <a:xfrm>
            <a:off x="429768" y="1810512"/>
            <a:ext cx="7772400" cy="4562856"/>
          </a:xfrm>
        </p:spPr>
        <p:txBody>
          <a:bodyPr anchor="b">
            <a:normAutofit/>
          </a:bodyPr>
          <a:lstStyle/>
          <a:p>
            <a:r>
              <a:rPr lang="en-US" dirty="0"/>
              <a:t>Implications for Stakeholders</a:t>
            </a:r>
          </a:p>
        </p:txBody>
      </p:sp>
      <p:sp>
        <p:nvSpPr>
          <p:cNvPr id="7" name="Text Placeholder 2">
            <a:extLst>
              <a:ext uri="{FF2B5EF4-FFF2-40B4-BE49-F238E27FC236}">
                <a16:creationId xmlns:a16="http://schemas.microsoft.com/office/drawing/2014/main" id="{3DA21869-0E3D-92B8-3AAD-F3C82781F8DB}"/>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05927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1A8A-5589-C5AF-8B68-7F7FF8ECB982}"/>
              </a:ext>
            </a:extLst>
          </p:cNvPr>
          <p:cNvSpPr>
            <a:spLocks noGrp="1"/>
          </p:cNvSpPr>
          <p:nvPr>
            <p:ph type="title"/>
          </p:nvPr>
        </p:nvSpPr>
        <p:spPr>
          <a:xfrm>
            <a:off x="5812536" y="682752"/>
            <a:ext cx="5640832" cy="1033272"/>
          </a:xfrm>
        </p:spPr>
        <p:txBody>
          <a:bodyPr vert="horz" lIns="91440" tIns="45720" rIns="91440" bIns="45720" rtlCol="0" anchor="b">
            <a:normAutofit/>
          </a:bodyPr>
          <a:lstStyle/>
          <a:p>
            <a:r>
              <a:rPr lang="en-US" b="0" kern="1200" dirty="0">
                <a:latin typeface="+mj-lt"/>
                <a:ea typeface="+mj-ea"/>
                <a:cs typeface="+mj-cs"/>
              </a:rPr>
              <a:t>Developers and Builders</a:t>
            </a:r>
          </a:p>
        </p:txBody>
      </p:sp>
      <p:pic>
        <p:nvPicPr>
          <p:cNvPr id="4" name="Content Placeholder 3" descr="Electric car charging">
            <a:extLst>
              <a:ext uri="{FF2B5EF4-FFF2-40B4-BE49-F238E27FC236}">
                <a16:creationId xmlns:a16="http://schemas.microsoft.com/office/drawing/2014/main" id="{F2B9E503-3BD7-440D-8E61-5384FE90991A}"/>
              </a:ext>
            </a:extLst>
          </p:cNvPr>
          <p:cNvPicPr>
            <a:picLocks noGrp="1" noChangeAspect="1"/>
          </p:cNvPicPr>
          <p:nvPr>
            <p:ph type="pic" sz="quarter" idx="13"/>
          </p:nvPr>
        </p:nvPicPr>
        <p:blipFill>
          <a:blip r:embed="rId3"/>
          <a:srcRect l="13726" r="3045" b="-1"/>
          <a:stretch>
            <a:fillRect/>
          </a:stretch>
        </p:blipFill>
        <p:spPr>
          <a:xfrm>
            <a:off x="200660" y="1196341"/>
            <a:ext cx="5359400" cy="4475480"/>
          </a:xfrm>
          <a:prstGeom prst="rect">
            <a:avLst/>
          </a:prstGeom>
          <a:noFill/>
        </p:spPr>
      </p:pic>
      <p:sp>
        <p:nvSpPr>
          <p:cNvPr id="5" name="TextBox 4">
            <a:extLst>
              <a:ext uri="{FF2B5EF4-FFF2-40B4-BE49-F238E27FC236}">
                <a16:creationId xmlns:a16="http://schemas.microsoft.com/office/drawing/2014/main" id="{475E0180-7F38-4221-A0B7-77032A8855C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12536" y="1829816"/>
            <a:ext cx="5640832" cy="2953512"/>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dirty="0"/>
              <a:t>Incorporating EV Infrastructure</a:t>
            </a:r>
          </a:p>
          <a:p>
            <a:pPr marL="0" lvl="1" indent="0">
              <a:lnSpc>
                <a:spcPct val="90000"/>
              </a:lnSpc>
              <a:spcBef>
                <a:spcPts val="1000"/>
              </a:spcBef>
              <a:spcAft>
                <a:spcPts val="600"/>
              </a:spcAft>
              <a:buNone/>
            </a:pPr>
            <a:r>
              <a:rPr lang="en-US" sz="1600" dirty="0"/>
              <a:t>Developers must integrate electric vehicle charging facilities into new project plans to meet future demands.</a:t>
            </a:r>
          </a:p>
          <a:p>
            <a:pPr marL="0" indent="0">
              <a:lnSpc>
                <a:spcPct val="90000"/>
              </a:lnSpc>
              <a:spcBef>
                <a:spcPts val="2500"/>
              </a:spcBef>
              <a:spcAft>
                <a:spcPts val="600"/>
              </a:spcAft>
              <a:buNone/>
            </a:pPr>
            <a:r>
              <a:rPr lang="en-US" sz="1600" b="1" dirty="0"/>
              <a:t>Increased Upfront Costs</a:t>
            </a:r>
          </a:p>
          <a:p>
            <a:pPr marL="0" lvl="1" indent="0">
              <a:lnSpc>
                <a:spcPct val="90000"/>
              </a:lnSpc>
              <a:spcBef>
                <a:spcPts val="1000"/>
              </a:spcBef>
              <a:spcAft>
                <a:spcPts val="600"/>
              </a:spcAft>
              <a:buNone/>
            </a:pPr>
            <a:r>
              <a:rPr lang="en-US" sz="1600" dirty="0"/>
              <a:t>Adding EV infrastructure may raise initial project expenses but enhances long-term development value.</a:t>
            </a:r>
          </a:p>
          <a:p>
            <a:pPr marL="0" indent="0">
              <a:lnSpc>
                <a:spcPct val="90000"/>
              </a:lnSpc>
              <a:spcBef>
                <a:spcPts val="2500"/>
              </a:spcBef>
              <a:spcAft>
                <a:spcPts val="600"/>
              </a:spcAft>
              <a:buNone/>
            </a:pPr>
            <a:r>
              <a:rPr lang="en-US" sz="1600" b="1" dirty="0"/>
              <a:t>Future-Proofing Developments</a:t>
            </a:r>
          </a:p>
          <a:p>
            <a:pPr marL="0" lvl="1" indent="0">
              <a:lnSpc>
                <a:spcPct val="90000"/>
              </a:lnSpc>
              <a:spcBef>
                <a:spcPts val="1000"/>
              </a:spcBef>
              <a:spcAft>
                <a:spcPts val="600"/>
              </a:spcAft>
              <a:buNone/>
            </a:pPr>
            <a:r>
              <a:rPr lang="en-US" sz="1600" dirty="0"/>
              <a:t>Including EV facilities future-proofs developments, making them more attractive and sustainable.</a:t>
            </a:r>
          </a:p>
        </p:txBody>
      </p:sp>
    </p:spTree>
    <p:extLst>
      <p:ext uri="{BB962C8B-B14F-4D97-AF65-F5344CB8AC3E}">
        <p14:creationId xmlns:p14="http://schemas.microsoft.com/office/powerpoint/2010/main" val="286175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9508-1347-4EB9-C082-BFAA49B901D4}"/>
              </a:ext>
            </a:extLst>
          </p:cNvPr>
          <p:cNvSpPr>
            <a:spLocks noGrp="1"/>
          </p:cNvSpPr>
          <p:nvPr>
            <p:ph type="title"/>
          </p:nvPr>
        </p:nvSpPr>
        <p:spPr>
          <a:xfrm>
            <a:off x="6218936" y="489712"/>
            <a:ext cx="5315712" cy="1175512"/>
          </a:xfrm>
        </p:spPr>
        <p:txBody>
          <a:bodyPr vert="horz" lIns="91440" tIns="45720" rIns="91440" bIns="45720" rtlCol="0" anchor="b">
            <a:normAutofit/>
          </a:bodyPr>
          <a:lstStyle/>
          <a:p>
            <a:r>
              <a:rPr lang="en-US" b="0" kern="1200" dirty="0">
                <a:latin typeface="+mj-lt"/>
                <a:ea typeface="+mj-ea"/>
                <a:cs typeface="+mj-cs"/>
              </a:rPr>
              <a:t>Town Residents and Businesses</a:t>
            </a:r>
          </a:p>
        </p:txBody>
      </p:sp>
      <p:pic>
        <p:nvPicPr>
          <p:cNvPr id="4" name="Content Placeholder 3" descr="Detail view of power supply for hybrid electric car on Automobile charge station on street of Amsterdam, Netherlands">
            <a:extLst>
              <a:ext uri="{FF2B5EF4-FFF2-40B4-BE49-F238E27FC236}">
                <a16:creationId xmlns:a16="http://schemas.microsoft.com/office/drawing/2014/main" id="{66361117-6582-4C30-B681-FB15F6BF683E}"/>
              </a:ext>
            </a:extLst>
          </p:cNvPr>
          <p:cNvPicPr>
            <a:picLocks noGrp="1" noChangeAspect="1"/>
          </p:cNvPicPr>
          <p:nvPr>
            <p:ph type="pic" sz="quarter" idx="13"/>
          </p:nvPr>
        </p:nvPicPr>
        <p:blipFill>
          <a:blip r:embed="rId3"/>
          <a:srcRect l="8745" r="10421"/>
          <a:stretch>
            <a:fillRect/>
          </a:stretch>
        </p:blipFill>
        <p:spPr>
          <a:xfrm>
            <a:off x="261620" y="1074421"/>
            <a:ext cx="5582920" cy="4658360"/>
          </a:xfrm>
          <a:prstGeom prst="rect">
            <a:avLst/>
          </a:prstGeom>
          <a:noFill/>
        </p:spPr>
      </p:pic>
      <p:sp>
        <p:nvSpPr>
          <p:cNvPr id="5" name="TextBox 4">
            <a:extLst>
              <a:ext uri="{FF2B5EF4-FFF2-40B4-BE49-F238E27FC236}">
                <a16:creationId xmlns:a16="http://schemas.microsoft.com/office/drawing/2014/main" id="{D7991A26-44DB-4BB3-8A23-CBF260DF63A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18936" y="1718056"/>
            <a:ext cx="5396992" cy="4650232"/>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dirty="0"/>
              <a:t>Improved EV Charging Access</a:t>
            </a:r>
          </a:p>
          <a:p>
            <a:pPr marL="0" lvl="1" indent="0">
              <a:lnSpc>
                <a:spcPct val="90000"/>
              </a:lnSpc>
              <a:spcBef>
                <a:spcPts val="1000"/>
              </a:spcBef>
              <a:spcAft>
                <a:spcPts val="600"/>
              </a:spcAft>
              <a:buNone/>
            </a:pPr>
            <a:r>
              <a:rPr lang="en-US" sz="1600" dirty="0"/>
              <a:t>Enhanced EV charging facilities provide convenient options for residents and businesses to power their vehicles locally.</a:t>
            </a:r>
          </a:p>
          <a:p>
            <a:pPr marL="0" indent="0">
              <a:lnSpc>
                <a:spcPct val="90000"/>
              </a:lnSpc>
              <a:spcBef>
                <a:spcPts val="2500"/>
              </a:spcBef>
              <a:spcAft>
                <a:spcPts val="600"/>
              </a:spcAft>
              <a:buNone/>
            </a:pPr>
            <a:r>
              <a:rPr lang="en-US" sz="1600" b="1" dirty="0"/>
              <a:t>Cleaner Air Benefits</a:t>
            </a:r>
          </a:p>
          <a:p>
            <a:pPr marL="0" lvl="1">
              <a:lnSpc>
                <a:spcPct val="90000"/>
              </a:lnSpc>
              <a:spcBef>
                <a:spcPts val="1000"/>
              </a:spcBef>
              <a:spcAft>
                <a:spcPts val="600"/>
              </a:spcAft>
            </a:pPr>
            <a:r>
              <a:rPr lang="en-US" sz="1600" dirty="0"/>
              <a:t>EV charging supports the reduction of air pollution, promoting healthier living environments for </a:t>
            </a:r>
            <a:r>
              <a:rPr lang="en-US" sz="1600"/>
              <a:t>communities, </a:t>
            </a:r>
            <a:r>
              <a:rPr lang="en-US" sz="1600" b="1"/>
              <a:t>and supports Durhams Climate Action Plan</a:t>
            </a:r>
          </a:p>
          <a:p>
            <a:pPr marL="0" indent="0">
              <a:lnSpc>
                <a:spcPct val="90000"/>
              </a:lnSpc>
              <a:spcBef>
                <a:spcPts val="2500"/>
              </a:spcBef>
              <a:spcAft>
                <a:spcPts val="600"/>
              </a:spcAft>
              <a:buNone/>
            </a:pPr>
            <a:r>
              <a:rPr lang="en-US" sz="1600" b="1" dirty="0"/>
              <a:t>Green Community Identity</a:t>
            </a:r>
          </a:p>
          <a:p>
            <a:pPr marL="0" lvl="1" indent="0">
              <a:lnSpc>
                <a:spcPct val="90000"/>
              </a:lnSpc>
              <a:spcBef>
                <a:spcPts val="1000"/>
              </a:spcBef>
              <a:spcAft>
                <a:spcPts val="600"/>
              </a:spcAft>
              <a:buNone/>
            </a:pPr>
            <a:r>
              <a:rPr lang="en-US" sz="1600" dirty="0"/>
              <a:t>Widespread EV charging helps foster a community image centered on sustainability and environmental responsibility.</a:t>
            </a:r>
          </a:p>
        </p:txBody>
      </p:sp>
    </p:spTree>
    <p:extLst>
      <p:ext uri="{BB962C8B-B14F-4D97-AF65-F5344CB8AC3E}">
        <p14:creationId xmlns:p14="http://schemas.microsoft.com/office/powerpoint/2010/main" val="347008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20E7-5868-A610-5BBE-26F6B120F2D2}"/>
              </a:ext>
            </a:extLst>
          </p:cNvPr>
          <p:cNvSpPr>
            <a:spLocks noGrp="1"/>
          </p:cNvSpPr>
          <p:nvPr>
            <p:ph type="title"/>
          </p:nvPr>
        </p:nvSpPr>
        <p:spPr>
          <a:xfrm>
            <a:off x="6371336" y="-445008"/>
            <a:ext cx="5457952" cy="1947672"/>
          </a:xfrm>
        </p:spPr>
        <p:txBody>
          <a:bodyPr vert="horz" lIns="91440" tIns="45720" rIns="91440" bIns="45720" rtlCol="0" anchor="b">
            <a:normAutofit/>
          </a:bodyPr>
          <a:lstStyle/>
          <a:p>
            <a:r>
              <a:rPr lang="en-US" b="0" kern="1200">
                <a:latin typeface="+mj-lt"/>
                <a:ea typeface="+mj-ea"/>
                <a:cs typeface="+mj-cs"/>
              </a:rPr>
              <a:t>Long-Term Economic and Environmental Impacts</a:t>
            </a:r>
          </a:p>
        </p:txBody>
      </p:sp>
      <p:pic>
        <p:nvPicPr>
          <p:cNvPr id="4" name="Content Placeholder 3" descr="Electric car chargers in city public park">
            <a:extLst>
              <a:ext uri="{FF2B5EF4-FFF2-40B4-BE49-F238E27FC236}">
                <a16:creationId xmlns:a16="http://schemas.microsoft.com/office/drawing/2014/main" id="{C5230D21-9038-437C-BC4F-A7E8EEC451B5}"/>
              </a:ext>
            </a:extLst>
          </p:cNvPr>
          <p:cNvPicPr>
            <a:picLocks noGrp="1" noChangeAspect="1"/>
          </p:cNvPicPr>
          <p:nvPr>
            <p:ph type="pic" sz="quarter" idx="13"/>
          </p:nvPr>
        </p:nvPicPr>
        <p:blipFill>
          <a:blip r:embed="rId3"/>
          <a:srcRect l="7571" r="12794" b="1"/>
          <a:stretch>
            <a:fillRect/>
          </a:stretch>
        </p:blipFill>
        <p:spPr>
          <a:xfrm>
            <a:off x="332740" y="647701"/>
            <a:ext cx="5867400" cy="4902200"/>
          </a:xfrm>
          <a:prstGeom prst="rect">
            <a:avLst/>
          </a:prstGeom>
          <a:noFill/>
        </p:spPr>
      </p:pic>
      <p:sp>
        <p:nvSpPr>
          <p:cNvPr id="5" name="TextBox 4">
            <a:extLst>
              <a:ext uri="{FF2B5EF4-FFF2-40B4-BE49-F238E27FC236}">
                <a16:creationId xmlns:a16="http://schemas.microsoft.com/office/drawing/2014/main" id="{76AF8B8C-59F2-470B-BC3F-F29FAE4B082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71336" y="1575816"/>
            <a:ext cx="5457952" cy="2953512"/>
          </a:xfrm>
          <a:prstGeom prst="rect">
            <a:avLst/>
          </a:prstGeom>
        </p:spPr>
        <p:txBody>
          <a:bodyPr lIns="91440" tIns="45720" rIns="91440" bIns="45720" anchor="t">
            <a:noAutofit/>
          </a:bodyPr>
          <a:lstStyle/>
          <a:p>
            <a:pPr marL="0" indent="0">
              <a:lnSpc>
                <a:spcPct val="90000"/>
              </a:lnSpc>
              <a:spcBef>
                <a:spcPts val="2500"/>
              </a:spcBef>
              <a:spcAft>
                <a:spcPts val="600"/>
              </a:spcAft>
              <a:buNone/>
            </a:pPr>
            <a:r>
              <a:rPr lang="en-US" sz="1600" b="1"/>
              <a:t>Economic Growth via Technology</a:t>
            </a:r>
          </a:p>
          <a:p>
            <a:pPr marL="0" lvl="1" indent="0">
              <a:lnSpc>
                <a:spcPct val="90000"/>
              </a:lnSpc>
              <a:spcBef>
                <a:spcPts val="1000"/>
              </a:spcBef>
              <a:spcAft>
                <a:spcPts val="600"/>
              </a:spcAft>
              <a:buNone/>
            </a:pPr>
            <a:r>
              <a:rPr lang="en-US" sz="1600"/>
              <a:t>Investment in EV infrastructure drives economic growth by fostering new technological innovations and industries.</a:t>
            </a:r>
          </a:p>
          <a:p>
            <a:pPr marL="0" indent="0">
              <a:lnSpc>
                <a:spcPct val="90000"/>
              </a:lnSpc>
              <a:spcBef>
                <a:spcPts val="2500"/>
              </a:spcBef>
              <a:spcAft>
                <a:spcPts val="600"/>
              </a:spcAft>
              <a:buNone/>
            </a:pPr>
            <a:r>
              <a:rPr lang="en-US" sz="1600" b="1"/>
              <a:t>Environmental Sustainability</a:t>
            </a:r>
          </a:p>
          <a:p>
            <a:pPr marL="0" lvl="1" indent="0">
              <a:lnSpc>
                <a:spcPct val="90000"/>
              </a:lnSpc>
              <a:spcBef>
                <a:spcPts val="1000"/>
              </a:spcBef>
              <a:spcAft>
                <a:spcPts val="600"/>
              </a:spcAft>
              <a:buNone/>
            </a:pPr>
            <a:r>
              <a:rPr lang="en-US" sz="1600"/>
              <a:t>Adopting EV infrastructure helps reduce environmental impact by promoting cleaner transportation aligned with sustainability goals.</a:t>
            </a:r>
          </a:p>
          <a:p>
            <a:pPr marL="0" indent="0">
              <a:lnSpc>
                <a:spcPct val="90000"/>
              </a:lnSpc>
              <a:spcBef>
                <a:spcPts val="2500"/>
              </a:spcBef>
              <a:spcAft>
                <a:spcPts val="600"/>
              </a:spcAft>
              <a:buNone/>
            </a:pPr>
            <a:r>
              <a:rPr lang="en-US" sz="1600" b="1"/>
              <a:t>Regional Sustainability Alignment</a:t>
            </a:r>
          </a:p>
          <a:p>
            <a:pPr marL="0" lvl="1" indent="0">
              <a:lnSpc>
                <a:spcPct val="90000"/>
              </a:lnSpc>
              <a:spcBef>
                <a:spcPts val="1000"/>
              </a:spcBef>
              <a:spcAft>
                <a:spcPts val="600"/>
              </a:spcAft>
              <a:buNone/>
            </a:pPr>
            <a:r>
              <a:rPr lang="en-US" sz="1600"/>
              <a:t>Durham’s EV investments align with broader regional trends toward sustainability and greener future planning.</a:t>
            </a:r>
          </a:p>
        </p:txBody>
      </p:sp>
    </p:spTree>
    <p:extLst>
      <p:ext uri="{BB962C8B-B14F-4D97-AF65-F5344CB8AC3E}">
        <p14:creationId xmlns:p14="http://schemas.microsoft.com/office/powerpoint/2010/main" val="422885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38A7-768E-BA0A-99A0-CA1B18F78483}"/>
              </a:ext>
            </a:extLst>
          </p:cNvPr>
          <p:cNvSpPr>
            <a:spLocks noGrp="1"/>
          </p:cNvSpPr>
          <p:nvPr>
            <p:ph type="title"/>
          </p:nvPr>
        </p:nvSpPr>
        <p:spPr>
          <a:xfrm>
            <a:off x="429768" y="411480"/>
            <a:ext cx="11045952" cy="1828800"/>
          </a:xfrm>
        </p:spPr>
        <p:txBody>
          <a:bodyPr anchor="t">
            <a:normAutofit/>
          </a:bodyPr>
          <a:lstStyle/>
          <a:p>
            <a:r>
              <a:rPr lang="en-US"/>
              <a:t>Agenda Overview</a:t>
            </a:r>
          </a:p>
        </p:txBody>
      </p:sp>
      <p:sp>
        <p:nvSpPr>
          <p:cNvPr id="3" name="Content Placeholder 2">
            <a:extLst>
              <a:ext uri="{FF2B5EF4-FFF2-40B4-BE49-F238E27FC236}">
                <a16:creationId xmlns:a16="http://schemas.microsoft.com/office/drawing/2014/main" id="{5976DF92-2D06-80B7-AC31-C816EF3E1125}"/>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1064178" y="2423160"/>
            <a:ext cx="10401897" cy="3858768"/>
          </a:xfrm>
        </p:spPr>
        <p:txBody>
          <a:bodyPr>
            <a:normAutofit/>
          </a:bodyPr>
          <a:lstStyle/>
          <a:p>
            <a:pPr>
              <a:buFont typeface="Arial" panose="020B0604020202020204" pitchFamily="34" charset="0"/>
              <a:buChar char="•"/>
            </a:pPr>
            <a:r>
              <a:rPr sz="2800" dirty="0"/>
              <a:t>Durham Energy Committee: Motivation for Change</a:t>
            </a:r>
          </a:p>
          <a:p>
            <a:pPr>
              <a:buFont typeface="Arial" panose="020B0604020202020204" pitchFamily="34" charset="0"/>
              <a:buChar char="•"/>
            </a:pPr>
            <a:r>
              <a:rPr sz="2800" dirty="0"/>
              <a:t>Details of the Proposed EV Charging Requirements</a:t>
            </a:r>
          </a:p>
          <a:p>
            <a:pPr>
              <a:buFont typeface="Arial" panose="020B0604020202020204" pitchFamily="34" charset="0"/>
              <a:buChar char="•"/>
            </a:pPr>
            <a:r>
              <a:rPr sz="2800" dirty="0"/>
              <a:t>Case Reviews: Situations Requiring EV Charging</a:t>
            </a:r>
          </a:p>
          <a:p>
            <a:pPr>
              <a:buFont typeface="Arial" panose="020B0604020202020204" pitchFamily="34" charset="0"/>
              <a:buChar char="•"/>
            </a:pPr>
            <a:r>
              <a:rPr sz="2800" dirty="0"/>
              <a:t>Implications for Stakeholders</a:t>
            </a:r>
            <a:endParaRPr lang="en-US" sz="2800" dirty="0"/>
          </a:p>
        </p:txBody>
      </p:sp>
    </p:spTree>
    <p:extLst>
      <p:ext uri="{BB962C8B-B14F-4D97-AF65-F5344CB8AC3E}">
        <p14:creationId xmlns:p14="http://schemas.microsoft.com/office/powerpoint/2010/main" val="3539702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39FF-DBC8-C5EE-2E02-0EC1C03FA93D}"/>
              </a:ext>
            </a:extLst>
          </p:cNvPr>
          <p:cNvSpPr>
            <a:spLocks noGrp="1"/>
          </p:cNvSpPr>
          <p:nvPr>
            <p:ph type="title"/>
          </p:nvPr>
        </p:nvSpPr>
        <p:spPr>
          <a:xfrm>
            <a:off x="429768" y="429768"/>
            <a:ext cx="10890374" cy="1627632"/>
          </a:xfrm>
        </p:spPr>
        <p:txBody>
          <a:bodyPr anchor="t">
            <a:normAutofit/>
          </a:bodyPr>
          <a:lstStyle/>
          <a:p>
            <a:r>
              <a:rPr lang="en-US"/>
              <a:t>Conclusion</a:t>
            </a:r>
          </a:p>
        </p:txBody>
      </p:sp>
      <p:graphicFrame>
        <p:nvGraphicFramePr>
          <p:cNvPr id="7" name="Content Placeholder 2">
            <a:extLst>
              <a:ext uri="{FF2B5EF4-FFF2-40B4-BE49-F238E27FC236}">
                <a16:creationId xmlns:a16="http://schemas.microsoft.com/office/drawing/2014/main" id="{51D799AB-C845-D0F3-42A0-953ED4DB0D92}"/>
              </a:ext>
            </a:extLst>
          </p:cNvPr>
          <p:cNvGraphicFramePr>
            <a:graphicFrameLocks noGrp="1"/>
          </p:cNvGraphicFramePr>
          <p:nvPr>
            <p:ph sz="quarter" idx="13"/>
            <p:extLst>
              <p:ext uri="{D42A27DB-BD31-4B8C-83A1-F6EECF244321}">
                <p14:modId xmlns:p14="http://schemas.microsoft.com/office/powerpoint/2010/main" val="417431050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52792" y="2056359"/>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1" name="TextBox 300">
            <a:extLst>
              <a:ext uri="{FF2B5EF4-FFF2-40B4-BE49-F238E27FC236}">
                <a16:creationId xmlns:a16="http://schemas.microsoft.com/office/drawing/2014/main" id="{CEAC53A4-93D9-18AD-156D-46082B9870A9}"/>
              </a:ext>
            </a:extLst>
          </p:cNvPr>
          <p:cNvSpPr txBox="1"/>
          <p:nvPr/>
        </p:nvSpPr>
        <p:spPr>
          <a:xfrm>
            <a:off x="2521641" y="4886844"/>
            <a:ext cx="71477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Recommended Action from </a:t>
            </a:r>
            <a:br>
              <a:rPr lang="en-US" sz="2400" b="1" dirty="0"/>
            </a:br>
            <a:r>
              <a:rPr lang="en-US" sz="2400" b="1" dirty="0"/>
              <a:t>Durham Energy Committee</a:t>
            </a:r>
            <a:r>
              <a:rPr lang="en-US" sz="2400" dirty="0"/>
              <a:t>: </a:t>
            </a:r>
            <a:br>
              <a:rPr lang="en-US" sz="2400" dirty="0"/>
            </a:br>
            <a:r>
              <a:rPr lang="en-US" sz="2400" dirty="0"/>
              <a:t>Adopt recommendations into Site Planning</a:t>
            </a:r>
          </a:p>
        </p:txBody>
      </p:sp>
    </p:spTree>
    <p:extLst>
      <p:ext uri="{BB962C8B-B14F-4D97-AF65-F5344CB8AC3E}">
        <p14:creationId xmlns:p14="http://schemas.microsoft.com/office/powerpoint/2010/main" val="216364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E4C1-DFAC-DAB6-CF2F-CA10E65AA882}"/>
              </a:ext>
            </a:extLst>
          </p:cNvPr>
          <p:cNvSpPr>
            <a:spLocks noGrp="1"/>
          </p:cNvSpPr>
          <p:nvPr>
            <p:ph type="title"/>
          </p:nvPr>
        </p:nvSpPr>
        <p:spPr>
          <a:xfrm>
            <a:off x="429768" y="1810512"/>
            <a:ext cx="7772400" cy="4562856"/>
          </a:xfrm>
        </p:spPr>
        <p:txBody>
          <a:bodyPr anchor="b">
            <a:normAutofit/>
          </a:bodyPr>
          <a:lstStyle/>
          <a:p>
            <a:r>
              <a:rPr lang="en-US"/>
              <a:t>Durham Energy Committee: Motivation for Change</a:t>
            </a:r>
          </a:p>
        </p:txBody>
      </p:sp>
      <p:sp>
        <p:nvSpPr>
          <p:cNvPr id="7" name="Text Placeholder 2">
            <a:extLst>
              <a:ext uri="{FF2B5EF4-FFF2-40B4-BE49-F238E27FC236}">
                <a16:creationId xmlns:a16="http://schemas.microsoft.com/office/drawing/2014/main" id="{F244857C-753E-70E1-DB1E-3CDF29E64A2C}"/>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34008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AA84C-F6EE-C7D1-3779-0B518CCBB5B7}"/>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dirty="0">
                <a:latin typeface="+mj-lt"/>
                <a:ea typeface="+mj-ea"/>
                <a:cs typeface="+mj-cs"/>
              </a:rPr>
              <a:t>Committee’s Goals</a:t>
            </a:r>
          </a:p>
        </p:txBody>
      </p:sp>
      <p:pic>
        <p:nvPicPr>
          <p:cNvPr id="4" name="Content Placeholder 3" descr="Electric car charging renewable energy at electric vehicle charging station at wind farm">
            <a:extLst>
              <a:ext uri="{FF2B5EF4-FFF2-40B4-BE49-F238E27FC236}">
                <a16:creationId xmlns:a16="http://schemas.microsoft.com/office/drawing/2014/main" id="{A6FB3CDB-B1BC-4A9D-9FE1-E3B5245F1AFA}"/>
              </a:ext>
            </a:extLst>
          </p:cNvPr>
          <p:cNvPicPr>
            <a:picLocks noGrp="1" noChangeAspect="1"/>
          </p:cNvPicPr>
          <p:nvPr>
            <p:ph type="pic" sz="quarter" idx="13"/>
          </p:nvPr>
        </p:nvPicPr>
        <p:blipFill>
          <a:blip r:embed="rId3"/>
          <a:srcRect l="10182" r="13562" b="-1"/>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72BEB09A-D84D-4304-9E38-D4FB4BD7491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b="1" dirty="0"/>
              <a:t>Goal 1: </a:t>
            </a:r>
            <a:r>
              <a:rPr lang="en-US" dirty="0"/>
              <a:t>Assist Durham in achieving the Climate Action Plan goal of providing renewable energy options through Community Power, including a 100% renewable energy option.</a:t>
            </a:r>
          </a:p>
          <a:p>
            <a:pPr>
              <a:spcBef>
                <a:spcPts val="2500"/>
              </a:spcBef>
              <a:spcAft>
                <a:spcPts val="600"/>
              </a:spcAft>
            </a:pPr>
            <a:r>
              <a:rPr lang="en-US" b="1" dirty="0"/>
              <a:t>Goal 2: </a:t>
            </a:r>
            <a:r>
              <a:rPr lang="en-US" dirty="0"/>
              <a:t>Explore and provide education regarding other sources of renewable and “Green” electric power.</a:t>
            </a:r>
          </a:p>
          <a:p>
            <a:pPr>
              <a:spcBef>
                <a:spcPts val="2500"/>
              </a:spcBef>
              <a:spcAft>
                <a:spcPts val="600"/>
              </a:spcAft>
            </a:pPr>
            <a:r>
              <a:rPr lang="en-US" b="1" dirty="0"/>
              <a:t>Goal 3: </a:t>
            </a:r>
            <a:r>
              <a:rPr lang="en-US" dirty="0"/>
              <a:t>Improve energy efficiency and reduction of the carbon footprint of existing residential and commercial buildings in Durham.</a:t>
            </a:r>
          </a:p>
          <a:p>
            <a:pPr>
              <a:spcBef>
                <a:spcPts val="2500"/>
              </a:spcBef>
              <a:spcAft>
                <a:spcPts val="600"/>
              </a:spcAft>
            </a:pPr>
            <a:r>
              <a:rPr lang="en-US" b="1" dirty="0">
                <a:solidFill>
                  <a:srgbClr val="0070C0"/>
                </a:solidFill>
              </a:rPr>
              <a:t>Goal 4: Support EV ownership through Education &amp; Infrastructure Installation</a:t>
            </a:r>
          </a:p>
          <a:p>
            <a:pPr>
              <a:spcBef>
                <a:spcPts val="2500"/>
              </a:spcBef>
              <a:spcAft>
                <a:spcPts val="600"/>
              </a:spcAft>
            </a:pPr>
            <a:r>
              <a:rPr lang="en-US" b="1" dirty="0"/>
              <a:t>Goal 5: </a:t>
            </a:r>
            <a:r>
              <a:rPr lang="en-US" dirty="0"/>
              <a:t>Improve and expand Community Outreach and Education to achieve Durham Climate Action Plan goals.</a:t>
            </a:r>
            <a:endParaRPr lang="en-US" sz="1400" dirty="0"/>
          </a:p>
        </p:txBody>
      </p:sp>
      <p:sp>
        <p:nvSpPr>
          <p:cNvPr id="3" name="TextBox 2">
            <a:extLst>
              <a:ext uri="{FF2B5EF4-FFF2-40B4-BE49-F238E27FC236}">
                <a16:creationId xmlns:a16="http://schemas.microsoft.com/office/drawing/2014/main" id="{57FA604A-A7A3-3FC9-22EC-1A1BBC936298}"/>
              </a:ext>
            </a:extLst>
          </p:cNvPr>
          <p:cNvSpPr txBox="1"/>
          <p:nvPr/>
        </p:nvSpPr>
        <p:spPr>
          <a:xfrm>
            <a:off x="471016" y="1200917"/>
            <a:ext cx="47696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t>Energy Committee created in 2007 to advise Durham on its energy goals and </a:t>
            </a:r>
            <a:r>
              <a:rPr lang="en-US" b="1" i="1"/>
              <a:t>support the Climate Action Plan (CAP)</a:t>
            </a:r>
          </a:p>
        </p:txBody>
      </p:sp>
    </p:spTree>
    <p:extLst>
      <p:ext uri="{BB962C8B-B14F-4D97-AF65-F5344CB8AC3E}">
        <p14:creationId xmlns:p14="http://schemas.microsoft.com/office/powerpoint/2010/main" val="380429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BBC8-3834-A693-AE5F-1F7524B93F3D}"/>
              </a:ext>
            </a:extLst>
          </p:cNvPr>
          <p:cNvSpPr>
            <a:spLocks noGrp="1"/>
          </p:cNvSpPr>
          <p:nvPr>
            <p:ph type="title"/>
          </p:nvPr>
        </p:nvSpPr>
        <p:spPr>
          <a:xfrm>
            <a:off x="137159" y="-540689"/>
            <a:ext cx="10515600" cy="1325880"/>
          </a:xfrm>
        </p:spPr>
        <p:txBody>
          <a:bodyPr/>
          <a:lstStyle/>
          <a:p>
            <a:r>
              <a:rPr lang="en-US" dirty="0"/>
              <a:t>NH State Recommendations</a:t>
            </a:r>
          </a:p>
        </p:txBody>
      </p:sp>
      <p:sp>
        <p:nvSpPr>
          <p:cNvPr id="3" name="Content Placeholder 2">
            <a:extLst>
              <a:ext uri="{FF2B5EF4-FFF2-40B4-BE49-F238E27FC236}">
                <a16:creationId xmlns:a16="http://schemas.microsoft.com/office/drawing/2014/main" id="{0D20320B-83CA-3B84-1472-915C037E0AB3}"/>
              </a:ext>
            </a:extLst>
          </p:cNvPr>
          <p:cNvSpPr>
            <a:spLocks noGrp="1"/>
          </p:cNvSpPr>
          <p:nvPr>
            <p:ph idx="1"/>
          </p:nvPr>
        </p:nvSpPr>
        <p:spPr>
          <a:xfrm>
            <a:off x="805781" y="5913783"/>
            <a:ext cx="10580438" cy="614766"/>
          </a:xfrm>
        </p:spPr>
        <p:txBody>
          <a:bodyPr>
            <a:normAutofit fontScale="70000" lnSpcReduction="20000"/>
          </a:bodyPr>
          <a:lstStyle/>
          <a:p>
            <a:pPr marL="0" indent="0">
              <a:buNone/>
            </a:pPr>
            <a:r>
              <a:rPr lang="en-US" dirty="0"/>
              <a:t>Excerpt from NH Senate memorandum, Nov 9</a:t>
            </a:r>
            <a:r>
              <a:rPr lang="en-US" baseline="30000" dirty="0"/>
              <a:t>th</a:t>
            </a:r>
            <a:r>
              <a:rPr lang="en-US" dirty="0"/>
              <a:t> 2020</a:t>
            </a:r>
          </a:p>
          <a:p>
            <a:pPr marL="0" indent="0">
              <a:buNone/>
            </a:pPr>
            <a:r>
              <a:rPr lang="en-US" dirty="0"/>
              <a:t>referencing SB 517, Chapter 154:1, Laws of 2018</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08C50A6-F9FA-4F8F-4906-D74DE190B870}"/>
              </a:ext>
            </a:extLst>
          </p:cNvPr>
          <p:cNvPicPr>
            <a:picLocks noChangeAspect="1"/>
          </p:cNvPicPr>
          <p:nvPr/>
        </p:nvPicPr>
        <p:blipFill>
          <a:blip r:embed="rId3"/>
          <a:stretch>
            <a:fillRect/>
          </a:stretch>
        </p:blipFill>
        <p:spPr>
          <a:xfrm>
            <a:off x="805781" y="1576113"/>
            <a:ext cx="10446446" cy="370577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39A9C00-B032-D940-EA54-80E5A4A47023}"/>
                  </a:ext>
                </a:extLst>
              </p14:cNvPr>
              <p14:cNvContentPartPr/>
              <p14:nvPr/>
            </p14:nvContentPartPr>
            <p14:xfrm>
              <a:off x="934153" y="2313830"/>
              <a:ext cx="7573320" cy="121680"/>
            </p14:xfrm>
          </p:contentPart>
        </mc:Choice>
        <mc:Fallback xmlns="">
          <p:pic>
            <p:nvPicPr>
              <p:cNvPr id="6" name="Ink 5">
                <a:extLst>
                  <a:ext uri="{FF2B5EF4-FFF2-40B4-BE49-F238E27FC236}">
                    <a16:creationId xmlns:a16="http://schemas.microsoft.com/office/drawing/2014/main" id="{639A9C00-B032-D940-EA54-80E5A4A47023}"/>
                  </a:ext>
                </a:extLst>
              </p:cNvPr>
              <p:cNvPicPr/>
              <p:nvPr/>
            </p:nvPicPr>
            <p:blipFill>
              <a:blip r:embed="rId5"/>
              <a:stretch>
                <a:fillRect/>
              </a:stretch>
            </p:blipFill>
            <p:spPr>
              <a:xfrm>
                <a:off x="880153" y="2205830"/>
                <a:ext cx="768096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15ACD6E-F4CE-237A-07B5-4F5A61E1AF7B}"/>
                  </a:ext>
                </a:extLst>
              </p14:cNvPr>
              <p14:cNvContentPartPr/>
              <p14:nvPr/>
            </p14:nvContentPartPr>
            <p14:xfrm>
              <a:off x="3498433" y="3566990"/>
              <a:ext cx="6806880" cy="151200"/>
            </p14:xfrm>
          </p:contentPart>
        </mc:Choice>
        <mc:Fallback xmlns="">
          <p:pic>
            <p:nvPicPr>
              <p:cNvPr id="7" name="Ink 6">
                <a:extLst>
                  <a:ext uri="{FF2B5EF4-FFF2-40B4-BE49-F238E27FC236}">
                    <a16:creationId xmlns:a16="http://schemas.microsoft.com/office/drawing/2014/main" id="{415ACD6E-F4CE-237A-07B5-4F5A61E1AF7B}"/>
                  </a:ext>
                </a:extLst>
              </p:cNvPr>
              <p:cNvPicPr/>
              <p:nvPr/>
            </p:nvPicPr>
            <p:blipFill>
              <a:blip r:embed="rId7"/>
              <a:stretch>
                <a:fillRect/>
              </a:stretch>
            </p:blipFill>
            <p:spPr>
              <a:xfrm>
                <a:off x="3444433" y="3459350"/>
                <a:ext cx="691452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AF59867-FC85-6CD2-B542-3290C544D882}"/>
                  </a:ext>
                </a:extLst>
              </p14:cNvPr>
              <p14:cNvContentPartPr/>
              <p14:nvPr/>
            </p14:nvContentPartPr>
            <p14:xfrm>
              <a:off x="1023433" y="3887030"/>
              <a:ext cx="2017080" cy="139320"/>
            </p14:xfrm>
          </p:contentPart>
        </mc:Choice>
        <mc:Fallback xmlns="">
          <p:pic>
            <p:nvPicPr>
              <p:cNvPr id="8" name="Ink 7">
                <a:extLst>
                  <a:ext uri="{FF2B5EF4-FFF2-40B4-BE49-F238E27FC236}">
                    <a16:creationId xmlns:a16="http://schemas.microsoft.com/office/drawing/2014/main" id="{FAF59867-FC85-6CD2-B542-3290C544D882}"/>
                  </a:ext>
                </a:extLst>
              </p:cNvPr>
              <p:cNvPicPr/>
              <p:nvPr/>
            </p:nvPicPr>
            <p:blipFill>
              <a:blip r:embed="rId9"/>
              <a:stretch>
                <a:fillRect/>
              </a:stretch>
            </p:blipFill>
            <p:spPr>
              <a:xfrm>
                <a:off x="969793" y="3779390"/>
                <a:ext cx="212472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8FB14820-6F30-F888-19A1-5DD0E3034D05}"/>
                  </a:ext>
                </a:extLst>
              </p14:cNvPr>
              <p14:cNvContentPartPr/>
              <p14:nvPr/>
            </p14:nvContentPartPr>
            <p14:xfrm>
              <a:off x="1043593" y="4064150"/>
              <a:ext cx="2028240" cy="70560"/>
            </p14:xfrm>
          </p:contentPart>
        </mc:Choice>
        <mc:Fallback xmlns="">
          <p:pic>
            <p:nvPicPr>
              <p:cNvPr id="9" name="Ink 8">
                <a:extLst>
                  <a:ext uri="{FF2B5EF4-FFF2-40B4-BE49-F238E27FC236}">
                    <a16:creationId xmlns:a16="http://schemas.microsoft.com/office/drawing/2014/main" id="{8FB14820-6F30-F888-19A1-5DD0E3034D05}"/>
                  </a:ext>
                </a:extLst>
              </p:cNvPr>
              <p:cNvPicPr/>
              <p:nvPr/>
            </p:nvPicPr>
            <p:blipFill>
              <a:blip r:embed="rId11"/>
              <a:stretch>
                <a:fillRect/>
              </a:stretch>
            </p:blipFill>
            <p:spPr>
              <a:xfrm>
                <a:off x="989593" y="3956510"/>
                <a:ext cx="213588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007CF205-5F98-E852-8E2A-DFC0923DE3EA}"/>
                  </a:ext>
                </a:extLst>
              </p14:cNvPr>
              <p14:cNvContentPartPr/>
              <p14:nvPr/>
            </p14:nvContentPartPr>
            <p14:xfrm>
              <a:off x="9263113" y="4303550"/>
              <a:ext cx="1787760" cy="100440"/>
            </p14:xfrm>
          </p:contentPart>
        </mc:Choice>
        <mc:Fallback xmlns="">
          <p:pic>
            <p:nvPicPr>
              <p:cNvPr id="10" name="Ink 9">
                <a:extLst>
                  <a:ext uri="{FF2B5EF4-FFF2-40B4-BE49-F238E27FC236}">
                    <a16:creationId xmlns:a16="http://schemas.microsoft.com/office/drawing/2014/main" id="{007CF205-5F98-E852-8E2A-DFC0923DE3EA}"/>
                  </a:ext>
                </a:extLst>
              </p:cNvPr>
              <p:cNvPicPr/>
              <p:nvPr/>
            </p:nvPicPr>
            <p:blipFill>
              <a:blip r:embed="rId13"/>
              <a:stretch>
                <a:fillRect/>
              </a:stretch>
            </p:blipFill>
            <p:spPr>
              <a:xfrm>
                <a:off x="9209113" y="4195550"/>
                <a:ext cx="189540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5EB24B10-AE44-F3CE-0BFD-BC5F61160FFB}"/>
                  </a:ext>
                </a:extLst>
              </p14:cNvPr>
              <p14:cNvContentPartPr/>
              <p14:nvPr/>
            </p14:nvContentPartPr>
            <p14:xfrm>
              <a:off x="1043593" y="4595510"/>
              <a:ext cx="9882360" cy="195840"/>
            </p14:xfrm>
          </p:contentPart>
        </mc:Choice>
        <mc:Fallback xmlns="">
          <p:pic>
            <p:nvPicPr>
              <p:cNvPr id="11" name="Ink 10">
                <a:extLst>
                  <a:ext uri="{FF2B5EF4-FFF2-40B4-BE49-F238E27FC236}">
                    <a16:creationId xmlns:a16="http://schemas.microsoft.com/office/drawing/2014/main" id="{5EB24B10-AE44-F3CE-0BFD-BC5F61160FFB}"/>
                  </a:ext>
                </a:extLst>
              </p:cNvPr>
              <p:cNvPicPr/>
              <p:nvPr/>
            </p:nvPicPr>
            <p:blipFill>
              <a:blip r:embed="rId15"/>
              <a:stretch>
                <a:fillRect/>
              </a:stretch>
            </p:blipFill>
            <p:spPr>
              <a:xfrm>
                <a:off x="989593" y="4487870"/>
                <a:ext cx="999000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AEB84934-10E7-BA0E-79F6-CA2A9DEB705D}"/>
                  </a:ext>
                </a:extLst>
              </p14:cNvPr>
              <p14:cNvContentPartPr/>
              <p14:nvPr/>
            </p14:nvContentPartPr>
            <p14:xfrm>
              <a:off x="1033153" y="5078630"/>
              <a:ext cx="5537880" cy="110520"/>
            </p14:xfrm>
          </p:contentPart>
        </mc:Choice>
        <mc:Fallback xmlns="">
          <p:pic>
            <p:nvPicPr>
              <p:cNvPr id="12" name="Ink 11">
                <a:extLst>
                  <a:ext uri="{FF2B5EF4-FFF2-40B4-BE49-F238E27FC236}">
                    <a16:creationId xmlns:a16="http://schemas.microsoft.com/office/drawing/2014/main" id="{AEB84934-10E7-BA0E-79F6-CA2A9DEB705D}"/>
                  </a:ext>
                </a:extLst>
              </p:cNvPr>
              <p:cNvPicPr/>
              <p:nvPr/>
            </p:nvPicPr>
            <p:blipFill>
              <a:blip r:embed="rId17"/>
              <a:stretch>
                <a:fillRect/>
              </a:stretch>
            </p:blipFill>
            <p:spPr>
              <a:xfrm>
                <a:off x="979513" y="4970990"/>
                <a:ext cx="564552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AE9FC65F-1E0A-9E6F-8250-6480E81341A5}"/>
                  </a:ext>
                </a:extLst>
              </p14:cNvPr>
              <p14:cNvContentPartPr/>
              <p14:nvPr/>
            </p14:nvContentPartPr>
            <p14:xfrm>
              <a:off x="1689433" y="5078270"/>
              <a:ext cx="2972520" cy="60480"/>
            </p14:xfrm>
          </p:contentPart>
        </mc:Choice>
        <mc:Fallback xmlns="">
          <p:pic>
            <p:nvPicPr>
              <p:cNvPr id="13" name="Ink 12">
                <a:extLst>
                  <a:ext uri="{FF2B5EF4-FFF2-40B4-BE49-F238E27FC236}">
                    <a16:creationId xmlns:a16="http://schemas.microsoft.com/office/drawing/2014/main" id="{AE9FC65F-1E0A-9E6F-8250-6480E81341A5}"/>
                  </a:ext>
                </a:extLst>
              </p:cNvPr>
              <p:cNvPicPr/>
              <p:nvPr/>
            </p:nvPicPr>
            <p:blipFill>
              <a:blip r:embed="rId19"/>
              <a:stretch>
                <a:fillRect/>
              </a:stretch>
            </p:blipFill>
            <p:spPr>
              <a:xfrm>
                <a:off x="1635793" y="4970630"/>
                <a:ext cx="3080160" cy="276120"/>
              </a:xfrm>
              <a:prstGeom prst="rect">
                <a:avLst/>
              </a:prstGeom>
            </p:spPr>
          </p:pic>
        </mc:Fallback>
      </mc:AlternateContent>
    </p:spTree>
    <p:extLst>
      <p:ext uri="{BB962C8B-B14F-4D97-AF65-F5344CB8AC3E}">
        <p14:creationId xmlns:p14="http://schemas.microsoft.com/office/powerpoint/2010/main" val="178052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EE4-29FF-F9A5-8F1B-CBFE7CE83AD5}"/>
              </a:ext>
            </a:extLst>
          </p:cNvPr>
          <p:cNvSpPr>
            <a:spLocks noGrp="1"/>
          </p:cNvSpPr>
          <p:nvPr>
            <p:ph type="title"/>
          </p:nvPr>
        </p:nvSpPr>
        <p:spPr>
          <a:xfrm>
            <a:off x="115692" y="-662940"/>
            <a:ext cx="10515600" cy="1325880"/>
          </a:xfrm>
        </p:spPr>
        <p:txBody>
          <a:bodyPr/>
          <a:lstStyle/>
          <a:p>
            <a:r>
              <a:rPr lang="en-US"/>
              <a:t>National EV Growth continues</a:t>
            </a:r>
          </a:p>
        </p:txBody>
      </p:sp>
      <p:pic>
        <p:nvPicPr>
          <p:cNvPr id="4" name="Content Placeholder 3" descr="2025 EV Retail Share Forecast chart">
            <a:extLst>
              <a:ext uri="{FF2B5EF4-FFF2-40B4-BE49-F238E27FC236}">
                <a16:creationId xmlns:a16="http://schemas.microsoft.com/office/drawing/2014/main" id="{7AAC8730-29F5-A455-7B39-2D009292F1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0627" y="663761"/>
            <a:ext cx="10192619" cy="5225405"/>
          </a:xfrm>
          <a:prstGeom prst="rect">
            <a:avLst/>
          </a:prstGeom>
          <a:noFill/>
          <a:ln>
            <a:noFill/>
          </a:ln>
        </p:spPr>
      </p:pic>
      <p:sp>
        <p:nvSpPr>
          <p:cNvPr id="5" name="TextBox 4">
            <a:extLst>
              <a:ext uri="{FF2B5EF4-FFF2-40B4-BE49-F238E27FC236}">
                <a16:creationId xmlns:a16="http://schemas.microsoft.com/office/drawing/2014/main" id="{46855956-B246-3331-79D1-569066857097}"/>
              </a:ext>
            </a:extLst>
          </p:cNvPr>
          <p:cNvSpPr txBox="1"/>
          <p:nvPr/>
        </p:nvSpPr>
        <p:spPr>
          <a:xfrm>
            <a:off x="1889583" y="6091081"/>
            <a:ext cx="8021068" cy="369332"/>
          </a:xfrm>
          <a:prstGeom prst="rect">
            <a:avLst/>
          </a:prstGeom>
          <a:noFill/>
        </p:spPr>
        <p:txBody>
          <a:bodyPr wrap="square" rtlCol="0">
            <a:spAutoFit/>
          </a:bodyPr>
          <a:lstStyle/>
          <a:p>
            <a:r>
              <a:rPr lang="en-US" dirty="0"/>
              <a:t>While exact EV growth is unknown, it will continue to rise.</a:t>
            </a:r>
          </a:p>
        </p:txBody>
      </p:sp>
      <p:sp>
        <p:nvSpPr>
          <p:cNvPr id="6" name="TextBox 5">
            <a:extLst>
              <a:ext uri="{FF2B5EF4-FFF2-40B4-BE49-F238E27FC236}">
                <a16:creationId xmlns:a16="http://schemas.microsoft.com/office/drawing/2014/main" id="{FF318867-9B31-57AE-DFE2-5EB99B2D2BA1}"/>
              </a:ext>
            </a:extLst>
          </p:cNvPr>
          <p:cNvSpPr txBox="1"/>
          <p:nvPr/>
        </p:nvSpPr>
        <p:spPr>
          <a:xfrm>
            <a:off x="1136483" y="5442669"/>
            <a:ext cx="9799478" cy="369332"/>
          </a:xfrm>
          <a:prstGeom prst="rect">
            <a:avLst/>
          </a:prstGeom>
          <a:noFill/>
        </p:spPr>
        <p:txBody>
          <a:bodyPr wrap="none" lIns="91440" tIns="45720" rIns="91440" bIns="45720" rtlCol="0" anchor="t">
            <a:spAutoFit/>
          </a:bodyPr>
          <a:lstStyle/>
          <a:p>
            <a:r>
              <a:rPr lang="en-US" sz="1600" dirty="0">
                <a:solidFill>
                  <a:schemeClr val="bg1"/>
                </a:solidFill>
              </a:rPr>
              <a:t>2018    2019     2020      2021      2022     2023     2024    2025    2026   2027     2028    2029    2030</a:t>
            </a:r>
            <a:r>
              <a:rPr lang="en-US" dirty="0">
                <a:solidFill>
                  <a:schemeClr val="bg1"/>
                </a:solidFill>
              </a:rPr>
              <a:t> </a:t>
            </a:r>
          </a:p>
        </p:txBody>
      </p:sp>
    </p:spTree>
    <p:extLst>
      <p:ext uri="{BB962C8B-B14F-4D97-AF65-F5344CB8AC3E}">
        <p14:creationId xmlns:p14="http://schemas.microsoft.com/office/powerpoint/2010/main" val="1121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819CBC-8989-41C2-E1A7-82D998DA250A}"/>
              </a:ext>
            </a:extLst>
          </p:cNvPr>
          <p:cNvSpPr>
            <a:spLocks noGrp="1"/>
          </p:cNvSpPr>
          <p:nvPr>
            <p:ph type="title"/>
          </p:nvPr>
        </p:nvSpPr>
        <p:spPr/>
        <p:txBody>
          <a:bodyPr/>
          <a:lstStyle/>
          <a:p>
            <a:r>
              <a:rPr lang="en-US"/>
              <a:t>And we see that trend in Durham as well at our town chargers...</a:t>
            </a:r>
          </a:p>
        </p:txBody>
      </p:sp>
      <p:pic>
        <p:nvPicPr>
          <p:cNvPr id="5" name="Content Placeholder 4" descr="A graph with blue columns&#10;&#10;AI-generated content may be incorrect.">
            <a:extLst>
              <a:ext uri="{FF2B5EF4-FFF2-40B4-BE49-F238E27FC236}">
                <a16:creationId xmlns:a16="http://schemas.microsoft.com/office/drawing/2014/main" id="{7617B83F-C0EF-E114-670A-E0F10D0FA09F}"/>
              </a:ext>
            </a:extLst>
          </p:cNvPr>
          <p:cNvPicPr>
            <a:picLocks noGrp="1" noChangeAspect="1"/>
          </p:cNvPicPr>
          <p:nvPr>
            <p:ph idx="1"/>
          </p:nvPr>
        </p:nvPicPr>
        <p:blipFill>
          <a:blip r:embed="rId3"/>
          <a:stretch>
            <a:fillRect/>
          </a:stretch>
        </p:blipFill>
        <p:spPr>
          <a:xfrm>
            <a:off x="365579" y="1135527"/>
            <a:ext cx="11335511" cy="4592194"/>
          </a:xfrm>
          <a:prstGeom prst="rect">
            <a:avLst/>
          </a:prstGeom>
        </p:spPr>
      </p:pic>
      <p:sp>
        <p:nvSpPr>
          <p:cNvPr id="7" name="TextBox 6">
            <a:extLst>
              <a:ext uri="{FF2B5EF4-FFF2-40B4-BE49-F238E27FC236}">
                <a16:creationId xmlns:a16="http://schemas.microsoft.com/office/drawing/2014/main" id="{25ADDA5A-AC04-21E1-8A4B-988AEF7EF924}"/>
              </a:ext>
            </a:extLst>
          </p:cNvPr>
          <p:cNvSpPr txBox="1"/>
          <p:nvPr/>
        </p:nvSpPr>
        <p:spPr>
          <a:xfrm>
            <a:off x="1676400" y="6003471"/>
            <a:ext cx="83765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...Avoiding 35,000kg of Greenhouse Gas Emissions.!!!</a:t>
            </a:r>
            <a:endParaRPr lang="en-US" dirty="0"/>
          </a:p>
        </p:txBody>
      </p:sp>
      <p:sp>
        <p:nvSpPr>
          <p:cNvPr id="8" name="TextBox 7">
            <a:extLst>
              <a:ext uri="{FF2B5EF4-FFF2-40B4-BE49-F238E27FC236}">
                <a16:creationId xmlns:a16="http://schemas.microsoft.com/office/drawing/2014/main" id="{C6CB7E77-BC2C-8B30-4793-9B1635042E49}"/>
              </a:ext>
            </a:extLst>
          </p:cNvPr>
          <p:cNvSpPr txBox="1"/>
          <p:nvPr/>
        </p:nvSpPr>
        <p:spPr>
          <a:xfrm>
            <a:off x="7552480" y="225706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Seasonal dip aligned to </a:t>
            </a:r>
            <a:r>
              <a:rPr lang="en-US"/>
              <a:t>UNH school year</a:t>
            </a:r>
          </a:p>
        </p:txBody>
      </p:sp>
    </p:spTree>
    <p:extLst>
      <p:ext uri="{BB962C8B-B14F-4D97-AF65-F5344CB8AC3E}">
        <p14:creationId xmlns:p14="http://schemas.microsoft.com/office/powerpoint/2010/main" val="154998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493E-3F77-883A-3A7D-7FDA280829C5}"/>
              </a:ext>
            </a:extLst>
          </p:cNvPr>
          <p:cNvSpPr>
            <a:spLocks noGrp="1"/>
          </p:cNvSpPr>
          <p:nvPr>
            <p:ph type="title"/>
          </p:nvPr>
        </p:nvSpPr>
        <p:spPr>
          <a:xfrm>
            <a:off x="429768" y="1810512"/>
            <a:ext cx="7772400" cy="4562856"/>
          </a:xfrm>
        </p:spPr>
        <p:txBody>
          <a:bodyPr anchor="b">
            <a:normAutofit/>
          </a:bodyPr>
          <a:lstStyle/>
          <a:p>
            <a:r>
              <a:rPr lang="en-US"/>
              <a:t>Details of the Proposed EV Charging Requirements</a:t>
            </a:r>
          </a:p>
        </p:txBody>
      </p:sp>
      <p:sp>
        <p:nvSpPr>
          <p:cNvPr id="7" name="Text Placeholder 2">
            <a:extLst>
              <a:ext uri="{FF2B5EF4-FFF2-40B4-BE49-F238E27FC236}">
                <a16:creationId xmlns:a16="http://schemas.microsoft.com/office/drawing/2014/main" id="{4E913ABA-49A1-F560-987E-8FB58175282C}"/>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56526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965E9-5E08-5D97-E58D-400E420EC7F5}"/>
              </a:ext>
            </a:extLst>
          </p:cNvPr>
          <p:cNvSpPr>
            <a:spLocks noGrp="1"/>
          </p:cNvSpPr>
          <p:nvPr>
            <p:ph type="title"/>
          </p:nvPr>
        </p:nvSpPr>
        <p:spPr>
          <a:xfrm>
            <a:off x="207577" y="-184375"/>
            <a:ext cx="11164824" cy="976562"/>
          </a:xfrm>
        </p:spPr>
        <p:txBody>
          <a:bodyPr/>
          <a:lstStyle/>
          <a:p>
            <a:r>
              <a:rPr lang="en-US" dirty="0"/>
              <a:t>Three types of EV Spots</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8ED11C08-E39A-FF4C-F2F7-25374A022BEA}"/>
                  </a:ext>
                </a:extLst>
              </p14:cNvPr>
              <p14:cNvContentPartPr/>
              <p14:nvPr/>
            </p14:nvContentPartPr>
            <p14:xfrm>
              <a:off x="6937513" y="-437290"/>
              <a:ext cx="360" cy="360"/>
            </p14:xfrm>
          </p:contentPart>
        </mc:Choice>
        <mc:Fallback xmlns="">
          <p:pic>
            <p:nvPicPr>
              <p:cNvPr id="10" name="Ink 9">
                <a:extLst>
                  <a:ext uri="{FF2B5EF4-FFF2-40B4-BE49-F238E27FC236}">
                    <a16:creationId xmlns:a16="http://schemas.microsoft.com/office/drawing/2014/main" id="{8ED11C08-E39A-FF4C-F2F7-25374A022BEA}"/>
                  </a:ext>
                </a:extLst>
              </p:cNvPr>
              <p:cNvPicPr/>
              <p:nvPr/>
            </p:nvPicPr>
            <p:blipFill>
              <a:blip r:embed="rId3"/>
              <a:stretch>
                <a:fillRect/>
              </a:stretch>
            </p:blipFill>
            <p:spPr>
              <a:xfrm>
                <a:off x="6883513" y="-545290"/>
                <a:ext cx="108000" cy="216000"/>
              </a:xfrm>
              <a:prstGeom prst="rect">
                <a:avLst/>
              </a:prstGeom>
            </p:spPr>
          </p:pic>
        </mc:Fallback>
      </mc:AlternateContent>
      <p:pic>
        <p:nvPicPr>
          <p:cNvPr id="14" name="Graphic 13" descr="Checkmark with solid fill">
            <a:extLst>
              <a:ext uri="{FF2B5EF4-FFF2-40B4-BE49-F238E27FC236}">
                <a16:creationId xmlns:a16="http://schemas.microsoft.com/office/drawing/2014/main" id="{916E6A02-6F57-FA91-9566-14F720F257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533" y="5966562"/>
            <a:ext cx="343968" cy="343968"/>
          </a:xfrm>
          <a:prstGeom prst="rect">
            <a:avLst/>
          </a:prstGeom>
        </p:spPr>
      </p:pic>
      <p:graphicFrame>
        <p:nvGraphicFramePr>
          <p:cNvPr id="18" name="Table 17">
            <a:extLst>
              <a:ext uri="{FF2B5EF4-FFF2-40B4-BE49-F238E27FC236}">
                <a16:creationId xmlns:a16="http://schemas.microsoft.com/office/drawing/2014/main" id="{63ADFDC3-BEB9-2CDF-C32C-9304EDF72329}"/>
              </a:ext>
            </a:extLst>
          </p:cNvPr>
          <p:cNvGraphicFramePr>
            <a:graphicFrameLocks noGrp="1"/>
          </p:cNvGraphicFramePr>
          <p:nvPr>
            <p:extLst>
              <p:ext uri="{D42A27DB-BD31-4B8C-83A1-F6EECF244321}">
                <p14:modId xmlns:p14="http://schemas.microsoft.com/office/powerpoint/2010/main" val="1907812531"/>
              </p:ext>
            </p:extLst>
          </p:nvPr>
        </p:nvGraphicFramePr>
        <p:xfrm>
          <a:off x="393700" y="1004204"/>
          <a:ext cx="11582400" cy="4809107"/>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526880823"/>
                    </a:ext>
                  </a:extLst>
                </a:gridCol>
                <a:gridCol w="3860800">
                  <a:extLst>
                    <a:ext uri="{9D8B030D-6E8A-4147-A177-3AD203B41FA5}">
                      <a16:colId xmlns:a16="http://schemas.microsoft.com/office/drawing/2014/main" val="222352942"/>
                    </a:ext>
                  </a:extLst>
                </a:gridCol>
                <a:gridCol w="3860800">
                  <a:extLst>
                    <a:ext uri="{9D8B030D-6E8A-4147-A177-3AD203B41FA5}">
                      <a16:colId xmlns:a16="http://schemas.microsoft.com/office/drawing/2014/main" val="1741242400"/>
                    </a:ext>
                  </a:extLst>
                </a:gridCol>
              </a:tblGrid>
              <a:tr h="459782">
                <a:tc>
                  <a:txBody>
                    <a:bodyPr/>
                    <a:lstStyle/>
                    <a:p>
                      <a:r>
                        <a:rPr lang="en-US" dirty="0"/>
                        <a:t>EV-PREPARED</a:t>
                      </a:r>
                    </a:p>
                    <a:p>
                      <a:r>
                        <a:rPr lang="en-US" dirty="0"/>
                        <a:t>“From Panel to Parking”</a:t>
                      </a:r>
                    </a:p>
                  </a:txBody>
                  <a:tcPr/>
                </a:tc>
                <a:tc>
                  <a:txBody>
                    <a:bodyPr/>
                    <a:lstStyle/>
                    <a:p>
                      <a:r>
                        <a:rPr lang="en-US" dirty="0"/>
                        <a:t>EV-READY</a:t>
                      </a:r>
                      <a:br>
                        <a:rPr lang="en-US" dirty="0"/>
                      </a:br>
                      <a:r>
                        <a:rPr lang="en-US" dirty="0"/>
                        <a:t>“Spots are ‘ready to go’”</a:t>
                      </a:r>
                    </a:p>
                  </a:txBody>
                  <a:tcPr/>
                </a:tc>
                <a:tc>
                  <a:txBody>
                    <a:bodyPr/>
                    <a:lstStyle/>
                    <a:p>
                      <a:r>
                        <a:rPr lang="en-US" dirty="0"/>
                        <a:t>EV-INSTALLED</a:t>
                      </a:r>
                      <a:br>
                        <a:rPr lang="en-US" dirty="0"/>
                      </a:br>
                      <a:r>
                        <a:rPr lang="en-US" dirty="0"/>
                        <a:t>“Just pull up and charge”</a:t>
                      </a:r>
                    </a:p>
                  </a:txBody>
                  <a:tcPr/>
                </a:tc>
                <a:extLst>
                  <a:ext uri="{0D108BD9-81ED-4DB2-BD59-A6C34878D82A}">
                    <a16:rowId xmlns:a16="http://schemas.microsoft.com/office/drawing/2014/main" val="2184392627"/>
                  </a:ext>
                </a:extLst>
              </a:tr>
              <a:tr h="3528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Off-street parking spot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Off-street parking spot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Off-street parking spot</a:t>
                      </a:r>
                    </a:p>
                  </a:txBody>
                  <a:tcPr/>
                </a:tc>
                <a:extLst>
                  <a:ext uri="{0D108BD9-81ED-4DB2-BD59-A6C34878D82A}">
                    <a16:rowId xmlns:a16="http://schemas.microsoft.com/office/drawing/2014/main" val="2446528605"/>
                  </a:ext>
                </a:extLst>
              </a:tr>
              <a:tr h="1131048">
                <a:tc>
                  <a:txBody>
                    <a:bodyPr/>
                    <a:lstStyle/>
                    <a:p>
                      <a:r>
                        <a:rPr lang="en-US" dirty="0"/>
                        <a:t>Conduit pathways exist from power panel to parking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Conduit pathways exist from power panel to parking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Conduit pathways exist from power panel to parking</a:t>
                      </a:r>
                    </a:p>
                    <a:p>
                      <a:endParaRPr lang="en-US" dirty="0"/>
                    </a:p>
                  </a:txBody>
                  <a:tcPr/>
                </a:tc>
                <a:extLst>
                  <a:ext uri="{0D108BD9-81ED-4DB2-BD59-A6C34878D82A}">
                    <a16:rowId xmlns:a16="http://schemas.microsoft.com/office/drawing/2014/main" val="1406529740"/>
                  </a:ext>
                </a:extLst>
              </a:tr>
              <a:tr h="1392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Electrical panel capacity </a:t>
                      </a:r>
                      <a:r>
                        <a:rPr lang="en-US" b="1" dirty="0"/>
                        <a:t>with room for a future </a:t>
                      </a:r>
                      <a:r>
                        <a:rPr lang="en-US" dirty="0"/>
                        <a:t>installed EV circuit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Electrical panel capacity with </a:t>
                      </a:r>
                      <a:r>
                        <a:rPr lang="en-US" b="1" dirty="0"/>
                        <a:t>dedicated installed</a:t>
                      </a:r>
                      <a:r>
                        <a:rPr lang="en-US" dirty="0"/>
                        <a:t> EV circuit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Electrical panel capacity with </a:t>
                      </a:r>
                      <a:r>
                        <a:rPr lang="en-US" b="1" dirty="0"/>
                        <a:t>dedicated installed</a:t>
                      </a:r>
                      <a:r>
                        <a:rPr lang="en-US" dirty="0"/>
                        <a:t> EV circuit</a:t>
                      </a:r>
                    </a:p>
                    <a:p>
                      <a:endParaRPr lang="en-US" dirty="0"/>
                    </a:p>
                  </a:txBody>
                  <a:tcPr/>
                </a:tc>
                <a:extLst>
                  <a:ext uri="{0D108BD9-81ED-4DB2-BD59-A6C34878D82A}">
                    <a16:rowId xmlns:a16="http://schemas.microsoft.com/office/drawing/2014/main" val="1783433612"/>
                  </a:ext>
                </a:extLst>
              </a:tr>
              <a:tr h="352848">
                <a:tc>
                  <a:txBody>
                    <a:bodyPr/>
                    <a:lstStyle/>
                    <a:p>
                      <a:endParaRPr lang="en-US" dirty="0"/>
                    </a:p>
                  </a:txBody>
                  <a:tcPr/>
                </a:tc>
                <a:tc>
                  <a:txBody>
                    <a:bodyPr/>
                    <a:lstStyle/>
                    <a:p>
                      <a:r>
                        <a:rPr lang="en-US" dirty="0"/>
                        <a:t>Includes required wiring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required wiring</a:t>
                      </a:r>
                    </a:p>
                    <a:p>
                      <a:endParaRPr lang="en-US" dirty="0"/>
                    </a:p>
                  </a:txBody>
                  <a:tcPr/>
                </a:tc>
                <a:extLst>
                  <a:ext uri="{0D108BD9-81ED-4DB2-BD59-A6C34878D82A}">
                    <a16:rowId xmlns:a16="http://schemas.microsoft.com/office/drawing/2014/main" val="1948979588"/>
                  </a:ext>
                </a:extLst>
              </a:tr>
              <a:tr h="352848">
                <a:tc>
                  <a:txBody>
                    <a:bodyPr/>
                    <a:lstStyle/>
                    <a:p>
                      <a:endParaRPr lang="en-US" dirty="0"/>
                    </a:p>
                  </a:txBody>
                  <a:tcPr/>
                </a:tc>
                <a:tc>
                  <a:txBody>
                    <a:bodyPr/>
                    <a:lstStyle/>
                    <a:p>
                      <a:endParaRPr lang="en-US" dirty="0"/>
                    </a:p>
                  </a:txBody>
                  <a:tcPr/>
                </a:tc>
                <a:tc>
                  <a:txBody>
                    <a:bodyPr/>
                    <a:lstStyle/>
                    <a:p>
                      <a:r>
                        <a:rPr lang="en-US" dirty="0"/>
                        <a:t>Includes required EV Supply equipment (aka. The Charger)</a:t>
                      </a:r>
                    </a:p>
                  </a:txBody>
                  <a:tcPr/>
                </a:tc>
                <a:extLst>
                  <a:ext uri="{0D108BD9-81ED-4DB2-BD59-A6C34878D82A}">
                    <a16:rowId xmlns:a16="http://schemas.microsoft.com/office/drawing/2014/main" val="1368769462"/>
                  </a:ext>
                </a:extLst>
              </a:tr>
            </a:tbl>
          </a:graphicData>
        </a:graphic>
      </p:graphicFrame>
      <p:cxnSp>
        <p:nvCxnSpPr>
          <p:cNvPr id="26" name="Straight Arrow Connector 25">
            <a:extLst>
              <a:ext uri="{FF2B5EF4-FFF2-40B4-BE49-F238E27FC236}">
                <a16:creationId xmlns:a16="http://schemas.microsoft.com/office/drawing/2014/main" id="{9C9BC309-DD35-7A96-1496-E2AB27B540F5}"/>
              </a:ext>
            </a:extLst>
          </p:cNvPr>
          <p:cNvCxnSpPr/>
          <p:nvPr/>
        </p:nvCxnSpPr>
        <p:spPr>
          <a:xfrm>
            <a:off x="546100" y="6138546"/>
            <a:ext cx="1092200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2AC51F3-91AC-1BC5-B48C-DCD826216C06}"/>
              </a:ext>
            </a:extLst>
          </p:cNvPr>
          <p:cNvSpPr txBox="1"/>
          <p:nvPr/>
        </p:nvSpPr>
        <p:spPr>
          <a:xfrm>
            <a:off x="3973626" y="6138546"/>
            <a:ext cx="3632726" cy="369332"/>
          </a:xfrm>
          <a:prstGeom prst="rect">
            <a:avLst/>
          </a:prstGeom>
          <a:noFill/>
        </p:spPr>
        <p:txBody>
          <a:bodyPr wrap="none" rtlCol="0">
            <a:spAutoFit/>
          </a:bodyPr>
          <a:lstStyle/>
          <a:p>
            <a:r>
              <a:rPr lang="en-US" dirty="0"/>
              <a:t>Increasing cost from left to right</a:t>
            </a:r>
          </a:p>
        </p:txBody>
      </p:sp>
    </p:spTree>
    <p:extLst>
      <p:ext uri="{BB962C8B-B14F-4D97-AF65-F5344CB8AC3E}">
        <p14:creationId xmlns:p14="http://schemas.microsoft.com/office/powerpoint/2010/main" val="2700803300"/>
      </p:ext>
    </p:extLst>
  </p:cSld>
  <p:clrMapOvr>
    <a:masterClrMapping/>
  </p:clrMapOvr>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458</TotalTime>
  <Words>1598</Words>
  <Application>Microsoft Office PowerPoint</Application>
  <PresentationFormat>Widescreen</PresentationFormat>
  <Paragraphs>137</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Arial</vt:lpstr>
      <vt:lpstr>Neue Haas Grotesk Text Pro</vt:lpstr>
      <vt:lpstr>DuneVTI</vt:lpstr>
      <vt:lpstr>Proposed Updates to Durham NH Site Planning Documents: Integrating EV Charging Requirements</vt:lpstr>
      <vt:lpstr>Agenda Overview</vt:lpstr>
      <vt:lpstr>Durham Energy Committee: Motivation for Change</vt:lpstr>
      <vt:lpstr>Committee’s Goals</vt:lpstr>
      <vt:lpstr>NH State Recommendations</vt:lpstr>
      <vt:lpstr>National EV Growth continues</vt:lpstr>
      <vt:lpstr>And we see that trend in Durham as well at our town chargers...</vt:lpstr>
      <vt:lpstr>Details of the Proposed EV Charging Requirements</vt:lpstr>
      <vt:lpstr>Three types of EV Spots</vt:lpstr>
      <vt:lpstr>Applicability highlights</vt:lpstr>
      <vt:lpstr>“Make it Real” Situations Requiring EV Charging</vt:lpstr>
      <vt:lpstr>Multi-Family Dwellings</vt:lpstr>
      <vt:lpstr>Institutional Senior Housing</vt:lpstr>
      <vt:lpstr>Hotels, Motels and Bed &amp; Breakfast Lodging </vt:lpstr>
      <vt:lpstr>Commercial Construction</vt:lpstr>
      <vt:lpstr>Implications for Stakeholders</vt:lpstr>
      <vt:lpstr>Developers and Builders</vt:lpstr>
      <vt:lpstr>Town Residents and Businesses</vt:lpstr>
      <vt:lpstr>Long-Term Economic and Environmental Impacts</vt:lpstr>
      <vt:lpstr>Conclusion</vt:lpstr>
    </vt:vector>
  </TitlesOfParts>
  <Company>Liberty Mutual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Klein, Mike</dc:creator>
  <cp:lastModifiedBy>Tracey Cutler</cp:lastModifiedBy>
  <cp:revision>191</cp:revision>
  <dcterms:created xsi:type="dcterms:W3CDTF">2025-09-02T14:36:13Z</dcterms:created>
  <dcterms:modified xsi:type="dcterms:W3CDTF">2025-09-22T13:35:23Z</dcterms:modified>
</cp:coreProperties>
</file>