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17"/>
  </p:notesMasterIdLst>
  <p:sldIdLst>
    <p:sldId id="273" r:id="rId3"/>
    <p:sldId id="391" r:id="rId4"/>
    <p:sldId id="388" r:id="rId5"/>
    <p:sldId id="392" r:id="rId6"/>
    <p:sldId id="394" r:id="rId7"/>
    <p:sldId id="381" r:id="rId8"/>
    <p:sldId id="390" r:id="rId9"/>
    <p:sldId id="393" r:id="rId10"/>
    <p:sldId id="389" r:id="rId11"/>
    <p:sldId id="257" r:id="rId12"/>
    <p:sldId id="382" r:id="rId13"/>
    <p:sldId id="268" r:id="rId14"/>
    <p:sldId id="395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845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27ACA-56B9-4423-BF9E-24AF4A8DB99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4ED85-ABCA-4F48-A8FF-10DC6B6AD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3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4ED85-ABCA-4F48-A8FF-10DC6B6AD3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5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0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6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1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17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9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13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43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7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62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5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5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8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8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4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3948B-9496-420C-810E-1E1A3F4C0CF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7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8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86251"/>
            <a:ext cx="7086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Planned Unit Developments</a:t>
            </a:r>
          </a:p>
          <a:p>
            <a:pPr algn="ctr"/>
            <a:r>
              <a:rPr lang="en-US" sz="2800" dirty="0"/>
              <a:t>Presentation to Durham Planning Board</a:t>
            </a:r>
          </a:p>
          <a:p>
            <a:pPr algn="ctr"/>
            <a:r>
              <a:rPr lang="en-US" sz="2400" dirty="0"/>
              <a:t>October 11, 2023</a:t>
            </a:r>
          </a:p>
          <a:p>
            <a:pPr algn="ctr"/>
            <a:r>
              <a:rPr lang="en-US" dirty="0"/>
              <a:t>(by Town Planner Michael Behrendt)</a:t>
            </a:r>
          </a:p>
        </p:txBody>
      </p:sp>
      <p:pic>
        <p:nvPicPr>
          <p:cNvPr id="4" name="Picture 3" descr="A map of a neighborhood&#10;&#10;Description automatically generated">
            <a:extLst>
              <a:ext uri="{FF2B5EF4-FFF2-40B4-BE49-F238E27FC236}">
                <a16:creationId xmlns:a16="http://schemas.microsoft.com/office/drawing/2014/main" id="{0B3D9408-0F48-896B-FD4E-B2039126E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13517"/>
            <a:ext cx="3218155" cy="2209800"/>
          </a:xfrm>
          <a:prstGeom prst="rect">
            <a:avLst/>
          </a:prstGeom>
        </p:spPr>
      </p:pic>
      <p:pic>
        <p:nvPicPr>
          <p:cNvPr id="6" name="Picture 5" descr="A person riding a bike on a street corner&#10;&#10;Description automatically generated">
            <a:extLst>
              <a:ext uri="{FF2B5EF4-FFF2-40B4-BE49-F238E27FC236}">
                <a16:creationId xmlns:a16="http://schemas.microsoft.com/office/drawing/2014/main" id="{D7CC7262-C92E-1906-09AD-0F208FF5E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3534732"/>
            <a:ext cx="4229100" cy="2819400"/>
          </a:xfrm>
          <a:prstGeom prst="rect">
            <a:avLst/>
          </a:prstGeom>
        </p:spPr>
      </p:pic>
      <p:pic>
        <p:nvPicPr>
          <p:cNvPr id="5" name="Picture 4" descr="A house with a few windows&#10;&#10;Description automatically generated with medium confidence">
            <a:extLst>
              <a:ext uri="{FF2B5EF4-FFF2-40B4-BE49-F238E27FC236}">
                <a16:creationId xmlns:a16="http://schemas.microsoft.com/office/drawing/2014/main" id="{F9B896CD-95DF-F113-9443-C444C07E9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5715000" cy="974148"/>
          </a:xfrm>
          <a:prstGeom prst="rect">
            <a:avLst/>
          </a:prstGeom>
        </p:spPr>
      </p:pic>
      <p:pic>
        <p:nvPicPr>
          <p:cNvPr id="8" name="Picture 7" descr="A close-up of a street light&#10;&#10;Description automatically generated">
            <a:extLst>
              <a:ext uri="{FF2B5EF4-FFF2-40B4-BE49-F238E27FC236}">
                <a16:creationId xmlns:a16="http://schemas.microsoft.com/office/drawing/2014/main" id="{910ECCE8-0307-687A-B794-CD4CEC58C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28600"/>
            <a:ext cx="1261918" cy="9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8600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Some Possible Basic Requirements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442353"/>
            <a:ext cx="6553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Location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Allowed only in the ORLI and MUDOR zoning districts. 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Parcel Size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Minimum of 25 acres under unified control.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Utilities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Must use Town water and sewer. 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Uses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Must include mix of uses – residential, retail, restaurant, office, </a:t>
            </a:r>
            <a:r>
              <a:rPr lang="en-US" sz="2000" dirty="0">
                <a:ea typeface="Times New Roman" panose="02020603050405020304" pitchFamily="18" charset="0"/>
              </a:rPr>
              <a:t>hotel,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light industry, agriculture.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a typeface="Times New Roman" panose="02020603050405020304" pitchFamily="18" charset="0"/>
              </a:rPr>
              <a:t>Open Space</a:t>
            </a:r>
            <a:r>
              <a:rPr lang="en-US" sz="2000" dirty="0">
                <a:ea typeface="Times New Roman" panose="02020603050405020304" pitchFamily="18" charset="0"/>
              </a:rPr>
              <a:t>:  Must have a minimum of 25% open space.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a typeface="Times New Roman" panose="02020603050405020304" pitchFamily="18" charset="0"/>
              </a:rPr>
              <a:t>Components</a:t>
            </a:r>
            <a:r>
              <a:rPr lang="en-US" sz="2000" dirty="0">
                <a:ea typeface="Times New Roman" panose="02020603050405020304" pitchFamily="18" charset="0"/>
              </a:rPr>
              <a:t>:  Must include detailed plans for architecture, landscaping, pedestrian ways, lighting, street furniture, focal points, etc.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 indent="-45720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9DB00-0957-6D25-0A38-03685BE0E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1481" r="66666" b="33704"/>
          <a:stretch/>
        </p:blipFill>
        <p:spPr>
          <a:xfrm>
            <a:off x="6811662" y="1143000"/>
            <a:ext cx="1845276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27AB1-2B24-090B-0567-D82FAE6BE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99" t="7037" r="48334" b="42593"/>
          <a:stretch/>
        </p:blipFill>
        <p:spPr>
          <a:xfrm>
            <a:off x="6629400" y="3906143"/>
            <a:ext cx="2209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26249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Criteria for Review of Proposals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44033"/>
            <a:ext cx="861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900"/>
              </a:spcAf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The Town Council and Planning Board shall determine in their sole discretion if the proposal generally meets these criteria and is worthy of the special consideration afforded a Planned Unit Development. The proposed PUD:</a:t>
            </a:r>
          </a:p>
          <a:p>
            <a:pPr marL="342900" marR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conforms with the intent, requirements, and objectives of this article.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incorporates a general standard of excellence, including architecture, site layout, landscaping, provision of open space, etc.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incorporates elements of traditional neighborhood developments.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is harmonious in design.</a:t>
            </a:r>
            <a:endParaRPr lang="en-US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is walkable, in accordance with best planning practices.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ncorporates special elements and focal points to cause delight and surprise.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provides a strong positive benefit to Durham.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Is 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consistent with the Town of Durham Master Plan, particularly the Land Use Chapter.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is generally consistent with the eight conditional use criteria.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     and…  </a:t>
            </a:r>
          </a:p>
        </p:txBody>
      </p:sp>
    </p:spTree>
    <p:extLst>
      <p:ext uri="{BB962C8B-B14F-4D97-AF65-F5344CB8AC3E}">
        <p14:creationId xmlns:p14="http://schemas.microsoft.com/office/powerpoint/2010/main" val="3780493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6699" y="16164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Everyone is Welcome!</a:t>
            </a:r>
          </a:p>
        </p:txBody>
      </p:sp>
      <p:pic>
        <p:nvPicPr>
          <p:cNvPr id="5" name="Picture 4" descr="A group of people with spiked hair&#10;&#10;Description automatically generated">
            <a:extLst>
              <a:ext uri="{FF2B5EF4-FFF2-40B4-BE49-F238E27FC236}">
                <a16:creationId xmlns:a16="http://schemas.microsoft.com/office/drawing/2014/main" id="{E92B03B3-8C44-AB03-B09F-B308AAC7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10" y="3397832"/>
            <a:ext cx="3409620" cy="2774368"/>
          </a:xfrm>
          <a:prstGeom prst="rect">
            <a:avLst/>
          </a:prstGeom>
        </p:spPr>
      </p:pic>
      <p:pic>
        <p:nvPicPr>
          <p:cNvPr id="7" name="Picture 6" descr="A person wearing a dress and boots holding an accordion&#10;&#10;Description automatically generated">
            <a:extLst>
              <a:ext uri="{FF2B5EF4-FFF2-40B4-BE49-F238E27FC236}">
                <a16:creationId xmlns:a16="http://schemas.microsoft.com/office/drawing/2014/main" id="{09C6A4DB-E8D9-28EE-01EF-B53F2DC28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7" y="965201"/>
            <a:ext cx="2057400" cy="3461273"/>
          </a:xfrm>
          <a:prstGeom prst="rect">
            <a:avLst/>
          </a:prstGeom>
        </p:spPr>
      </p:pic>
      <p:pic>
        <p:nvPicPr>
          <p:cNvPr id="9" name="Picture 8" descr="A person dressed as a person&#10;&#10;Description automatically generated">
            <a:extLst>
              <a:ext uri="{FF2B5EF4-FFF2-40B4-BE49-F238E27FC236}">
                <a16:creationId xmlns:a16="http://schemas.microsoft.com/office/drawing/2014/main" id="{08D8B334-15FE-B524-D414-BF842BCC7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819400"/>
            <a:ext cx="2364598" cy="3810000"/>
          </a:xfrm>
          <a:prstGeom prst="rect">
            <a:avLst/>
          </a:prstGeom>
        </p:spPr>
      </p:pic>
      <p:pic>
        <p:nvPicPr>
          <p:cNvPr id="11" name="Picture 10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id="{D944BF87-C281-80E6-F40C-FE1B663B9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10" y="965201"/>
            <a:ext cx="2670067" cy="2210222"/>
          </a:xfrm>
          <a:prstGeom prst="rect">
            <a:avLst/>
          </a:prstGeom>
        </p:spPr>
      </p:pic>
      <p:pic>
        <p:nvPicPr>
          <p:cNvPr id="13" name="Picture 12" descr="A baby laughing in the grass&#10;&#10;Description automatically generated">
            <a:extLst>
              <a:ext uri="{FF2B5EF4-FFF2-40B4-BE49-F238E27FC236}">
                <a16:creationId xmlns:a16="http://schemas.microsoft.com/office/drawing/2014/main" id="{8F79896F-A848-25CE-C815-677486D4E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47" y="954020"/>
            <a:ext cx="2440950" cy="1618456"/>
          </a:xfrm>
          <a:prstGeom prst="rect">
            <a:avLst/>
          </a:prstGeom>
        </p:spPr>
      </p:pic>
      <p:pic>
        <p:nvPicPr>
          <p:cNvPr id="15" name="Picture 14" descr="A close up of a dog's face&#10;&#10;Description automatically generated">
            <a:extLst>
              <a:ext uri="{FF2B5EF4-FFF2-40B4-BE49-F238E27FC236}">
                <a16:creationId xmlns:a16="http://schemas.microsoft.com/office/drawing/2014/main" id="{C622CE6C-491B-93B3-3702-DBE1F6130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8" y="4745567"/>
            <a:ext cx="2364599" cy="10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3255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887350"/>
            <a:ext cx="8305800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Meeting with the Planning Department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Preliminary Review of PUD with the Planning Board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Formal Submission of PUD to the Planning Board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Public Hearing, negotiation, and approval by the Planning Board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Public Hearing, negotiation, and adoption by the Town Council (return to Planning Board if necessary)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New zoning designation of parcel with unique name such as “PUD – Oyster River”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Submission of Site Plan and Subdivision Applications 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Review by Planning Board in conformance with approved PUD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The adopted PUD has a fair degree of flexibility so that the site plan may deviate from the adopted PUD to a certain degree.  Significant changes require an amendment to the PUD.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Might provide that amendments to PUD are reviewed by the Planning Board and not  the Town Council.  Might require super majority, like 60% vote, if not go to the Town Council.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A PUD may be extinguished if it is not built upon or if the development stalls.  Need provision for the parcel to revert to a regular zoning district.  Anything built would be grandfathered if not in conformance with the district.</a:t>
            </a:r>
          </a:p>
        </p:txBody>
      </p:sp>
    </p:spTree>
    <p:extLst>
      <p:ext uri="{BB962C8B-B14F-4D97-AF65-F5344CB8AC3E}">
        <p14:creationId xmlns:p14="http://schemas.microsoft.com/office/powerpoint/2010/main" val="642952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windows&#10;&#10;Description automatically generated">
            <a:extLst>
              <a:ext uri="{FF2B5EF4-FFF2-40B4-BE49-F238E27FC236}">
                <a16:creationId xmlns:a16="http://schemas.microsoft.com/office/drawing/2014/main" id="{8FCB2267-DA97-F07A-08C7-16F1CE4B4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8" y="2895601"/>
            <a:ext cx="2794001" cy="190500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5" name="Picture 14" descr="A fountain in a city&#10;&#10;Description automatically generated">
            <a:extLst>
              <a:ext uri="{FF2B5EF4-FFF2-40B4-BE49-F238E27FC236}">
                <a16:creationId xmlns:a16="http://schemas.microsoft.com/office/drawing/2014/main" id="{EFC7395B-73DC-A826-890C-471633ECA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88447"/>
            <a:ext cx="3677227" cy="165475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70C0"/>
            </a:solidFill>
          </a:ln>
        </p:spPr>
      </p:pic>
      <p:pic>
        <p:nvPicPr>
          <p:cNvPr id="17" name="Picture 16" descr="A white building with a curved roof&#10;&#10;Description automatically generated">
            <a:extLst>
              <a:ext uri="{FF2B5EF4-FFF2-40B4-BE49-F238E27FC236}">
                <a16:creationId xmlns:a16="http://schemas.microsoft.com/office/drawing/2014/main" id="{CDD857DF-016D-6154-A208-CF4282AD9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98140"/>
            <a:ext cx="3048000" cy="171450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9" name="Picture 18" descr="A white picket fence and stairs leading to a house&#10;&#10;Description automatically generated">
            <a:extLst>
              <a:ext uri="{FF2B5EF4-FFF2-40B4-BE49-F238E27FC236}">
                <a16:creationId xmlns:a16="http://schemas.microsoft.com/office/drawing/2014/main" id="{907E1E69-11F7-0914-CEE1-66D7F2E21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06" y="1095221"/>
            <a:ext cx="3152294" cy="157614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1" name="Picture 20" descr="A street with buildings and people walking&#10;&#10;Description automatically generated with medium confidence">
            <a:extLst>
              <a:ext uri="{FF2B5EF4-FFF2-40B4-BE49-F238E27FC236}">
                <a16:creationId xmlns:a16="http://schemas.microsoft.com/office/drawing/2014/main" id="{448D493E-CECF-0167-459D-80A9A589F2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024834"/>
            <a:ext cx="2438400" cy="133136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3" name="Picture 22" descr="A building with trees in front of it&#10;&#10;Description automatically generated">
            <a:extLst>
              <a:ext uri="{FF2B5EF4-FFF2-40B4-BE49-F238E27FC236}">
                <a16:creationId xmlns:a16="http://schemas.microsoft.com/office/drawing/2014/main" id="{0F3477D7-E725-CEDB-41C2-9FC0C281B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38" y="5036059"/>
            <a:ext cx="1937919" cy="145343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DB2C8-7629-257B-EC05-A4641ED5C740}"/>
              </a:ext>
            </a:extLst>
          </p:cNvPr>
          <p:cNvSpPr txBox="1"/>
          <p:nvPr/>
        </p:nvSpPr>
        <p:spPr>
          <a:xfrm>
            <a:off x="3429000" y="27398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you!</a:t>
            </a:r>
          </a:p>
        </p:txBody>
      </p:sp>
      <p:pic>
        <p:nvPicPr>
          <p:cNvPr id="7" name="Picture 6" descr="A gazebo in front of a house&#10;&#10;Description automatically generated">
            <a:extLst>
              <a:ext uri="{FF2B5EF4-FFF2-40B4-BE49-F238E27FC236}">
                <a16:creationId xmlns:a16="http://schemas.microsoft.com/office/drawing/2014/main" id="{F909EE35-5E21-47A7-299E-9CE500B8B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55" y="4844195"/>
            <a:ext cx="2217507" cy="166313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Picture 8" descr="A blue bicycle rack with a couple of bikes&#10;&#10;Description automatically generated with medium confidence">
            <a:extLst>
              <a:ext uri="{FF2B5EF4-FFF2-40B4-BE49-F238E27FC236}">
                <a16:creationId xmlns:a16="http://schemas.microsoft.com/office/drawing/2014/main" id="{31CF55AC-51F8-D3F7-08D4-AAABF28C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3276600"/>
            <a:ext cx="1778000" cy="133604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2017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26403"/>
            <a:ext cx="8763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Traditional Mixed Use – Portsmouth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Walkable and Interesting = Much Appeal + Value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AB95F-59D2-6F53-E763-776ED9322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16296" r="4167" b="8050"/>
          <a:stretch/>
        </p:blipFill>
        <p:spPr>
          <a:xfrm>
            <a:off x="396299" y="1600200"/>
            <a:ext cx="8447134" cy="3886200"/>
          </a:xfrm>
          <a:prstGeom prst="rect">
            <a:avLst/>
          </a:prstGeom>
        </p:spPr>
      </p:pic>
      <p:pic>
        <p:nvPicPr>
          <p:cNvPr id="7" name="Picture 6" descr="A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7DFAD25D-21EC-2F84-D93E-CB714C50C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803127"/>
            <a:ext cx="2849880" cy="177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18676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Mixed Use Today – Everything Separated</a:t>
            </a:r>
          </a:p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Not Walkable and Boring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B7609B2-D000-F511-AC30-4AE5A850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6555"/>
            <a:ext cx="6527488" cy="4903136"/>
          </a:xfrm>
          <a:prstGeom prst="rect">
            <a:avLst/>
          </a:prstGeom>
        </p:spPr>
      </p:pic>
      <p:pic>
        <p:nvPicPr>
          <p:cNvPr id="10" name="Picture 9" descr="A row of houses on a street&#10;&#10;Description automatically generated">
            <a:extLst>
              <a:ext uri="{FF2B5EF4-FFF2-40B4-BE49-F238E27FC236}">
                <a16:creationId xmlns:a16="http://schemas.microsoft.com/office/drawing/2014/main" id="{501E8255-117E-299C-93E4-8DDC7CF0B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4" y="3886200"/>
            <a:ext cx="2539998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527" y="296932"/>
            <a:ext cx="853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Zoning Today – Everything Separated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02C4132B-CE3A-F072-CC09-B29C114B6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2" y="1064885"/>
            <a:ext cx="8910800" cy="55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6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20672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/>
              <a:t>Omelette</a:t>
            </a:r>
            <a:r>
              <a:rPr lang="en-US" sz="3400" b="1" dirty="0"/>
              <a:t> = Mixed Use</a:t>
            </a:r>
          </a:p>
          <a:p>
            <a:pPr algn="ctr"/>
            <a:r>
              <a:rPr lang="en-US" sz="3400" b="1" dirty="0"/>
              <a:t>Or just the ingredients</a:t>
            </a:r>
          </a:p>
        </p:txBody>
      </p:sp>
      <p:pic>
        <p:nvPicPr>
          <p:cNvPr id="7" name="Picture 6" descr="A group of bowls of food&#10;&#10;Description automatically generated">
            <a:extLst>
              <a:ext uri="{FF2B5EF4-FFF2-40B4-BE49-F238E27FC236}">
                <a16:creationId xmlns:a16="http://schemas.microsoft.com/office/drawing/2014/main" id="{1B7D7AEE-AE78-3C18-49C5-1CC1D9064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34227"/>
            <a:ext cx="3888550" cy="2587653"/>
          </a:xfrm>
          <a:prstGeom prst="rect">
            <a:avLst/>
          </a:prstGeom>
        </p:spPr>
      </p:pic>
      <p:pic>
        <p:nvPicPr>
          <p:cNvPr id="9" name="Picture 8" descr="Omelette with tomatoes and basil in a pan&#10;&#10;Description automatically generated">
            <a:extLst>
              <a:ext uri="{FF2B5EF4-FFF2-40B4-BE49-F238E27FC236}">
                <a16:creationId xmlns:a16="http://schemas.microsoft.com/office/drawing/2014/main" id="{DA899398-9D63-5888-3098-C4D3EEEB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206530" cy="27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3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0"/>
            <a:ext cx="3886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Seaside</a:t>
            </a:r>
          </a:p>
          <a:p>
            <a:pPr algn="ctr"/>
            <a:r>
              <a:rPr lang="en-US" sz="2400" b="1" dirty="0"/>
              <a:t>Florida</a:t>
            </a:r>
          </a:p>
        </p:txBody>
      </p:sp>
      <p:pic>
        <p:nvPicPr>
          <p:cNvPr id="10" name="Picture 9" descr="Aerial view of a beach and a city&#10;&#10;Description automatically generated">
            <a:extLst>
              <a:ext uri="{FF2B5EF4-FFF2-40B4-BE49-F238E27FC236}">
                <a16:creationId xmlns:a16="http://schemas.microsoft.com/office/drawing/2014/main" id="{56340D24-977B-6781-0A1F-1CEB80554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12081"/>
            <a:ext cx="5181600" cy="3439047"/>
          </a:xfrm>
          <a:prstGeom prst="rect">
            <a:avLst/>
          </a:prstGeom>
        </p:spPr>
      </p:pic>
      <p:pic>
        <p:nvPicPr>
          <p:cNvPr id="11" name="Picture 10" descr="A map of a town&#10;&#10;Description automatically generated">
            <a:extLst>
              <a:ext uri="{FF2B5EF4-FFF2-40B4-BE49-F238E27FC236}">
                <a16:creationId xmlns:a16="http://schemas.microsoft.com/office/drawing/2014/main" id="{B95A0619-4622-245D-42FF-DAFED79B8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"/>
            <a:ext cx="4920267" cy="2764929"/>
          </a:xfrm>
          <a:prstGeom prst="rect">
            <a:avLst/>
          </a:prstGeom>
        </p:spPr>
      </p:pic>
      <p:pic>
        <p:nvPicPr>
          <p:cNvPr id="4" name="Picture 3" descr="A long shot of a house&#10;&#10;Description automatically generated">
            <a:extLst>
              <a:ext uri="{FF2B5EF4-FFF2-40B4-BE49-F238E27FC236}">
                <a16:creationId xmlns:a16="http://schemas.microsoft.com/office/drawing/2014/main" id="{EBDA6F85-D653-7541-12D0-446FBA49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505200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38504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Somerville, MA – Zoning Map</a:t>
            </a:r>
          </a:p>
          <a:p>
            <a:pPr algn="ctr"/>
            <a:r>
              <a:rPr lang="en-US" sz="2800" b="1" dirty="0"/>
              <a:t>A Form-Based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A01A1-F87F-6F31-DFB0-7BD06C33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12340"/>
            <a:ext cx="6937794" cy="53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5203"/>
            <a:ext cx="853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What is a PUD (Planned Unit Development)?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8534400" cy="546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Conventional zoning separates types of uses by district.  It is not effective for promoting high-quality mixed-use development.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allows for innovative, carefully designed, mixed-use development on a large parcel.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A PUD allows a landowner to propose their own plan largely independent of zoning requirements otherwise applicable.</a:t>
            </a:r>
          </a:p>
          <a:p>
            <a:pPr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specifies its own uses, density, setbacks, heights, and other design parameters.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functions as a special zoning designation for a particular tract of land.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incorporates: a) drawings showing how the site will be developed; and b) a narrative plan.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for a large site should be a superior to what could be developed under conventional zoning.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should yield significant benefits for a landowner and for the community.  They get density and flexibility; the community gets excellent design.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u="sng" dirty="0">
                <a:effectLst/>
                <a:ea typeface="Times New Roman" panose="02020603050405020304" pitchFamily="18" charset="0"/>
              </a:rPr>
              <a:t>Good design is the key!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*** There is great discretion for the Town in whether or not to approve a PUD.  If the Town thinks the PUD will not be beneficial then it can be readily rejected.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5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35514"/>
            <a:ext cx="8305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Assembly Square - Master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95A39-EAD7-C2C2-2953-D40C12137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7" t="16785" r="23333" b="11482"/>
          <a:stretch/>
        </p:blipFill>
        <p:spPr>
          <a:xfrm>
            <a:off x="3581400" y="2534689"/>
            <a:ext cx="5257800" cy="4041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EAFAE3-71BE-DDD0-14AF-8B46C2590806}"/>
              </a:ext>
            </a:extLst>
          </p:cNvPr>
          <p:cNvSpPr txBox="1"/>
          <p:nvPr/>
        </p:nvSpPr>
        <p:spPr>
          <a:xfrm>
            <a:off x="533400" y="851067"/>
            <a:ext cx="52578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dirty="0"/>
              <a:t>Contiguous parcels totaling 66.5 acres</a:t>
            </a:r>
          </a:p>
          <a:p>
            <a:endParaRPr lang="en-US" dirty="0"/>
          </a:p>
          <a:p>
            <a:r>
              <a:rPr lang="en-US" dirty="0"/>
              <a:t>2,100 residential units (condos and apartments)</a:t>
            </a:r>
          </a:p>
          <a:p>
            <a:r>
              <a:rPr lang="en-US" dirty="0"/>
              <a:t>450,000 square feet of retail and restaurant</a:t>
            </a:r>
          </a:p>
          <a:p>
            <a:r>
              <a:rPr lang="en-US" dirty="0"/>
              <a:t>1.7 million square feet of office</a:t>
            </a:r>
          </a:p>
          <a:p>
            <a:r>
              <a:rPr lang="en-US" dirty="0"/>
              <a:t>62,000 square foot cinema</a:t>
            </a:r>
          </a:p>
          <a:p>
            <a:r>
              <a:rPr lang="en-US" dirty="0"/>
              <a:t>200-room hotel</a:t>
            </a:r>
          </a:p>
          <a:p>
            <a:endParaRPr lang="en-US" dirty="0"/>
          </a:p>
          <a:p>
            <a:r>
              <a:rPr lang="en-US" dirty="0"/>
              <a:t>26.5% gross open space</a:t>
            </a:r>
          </a:p>
          <a:p>
            <a:r>
              <a:rPr lang="en-US" dirty="0"/>
              <a:t>15% usable open space</a:t>
            </a:r>
          </a:p>
          <a:p>
            <a:endParaRPr lang="en-US" dirty="0"/>
          </a:p>
          <a:p>
            <a:r>
              <a:rPr lang="en-US" dirty="0"/>
              <a:t>No maximum density</a:t>
            </a:r>
          </a:p>
          <a:p>
            <a:r>
              <a:rPr lang="en-US" dirty="0"/>
              <a:t>No minimum setbacks</a:t>
            </a:r>
          </a:p>
          <a:p>
            <a:r>
              <a:rPr lang="en-US" dirty="0"/>
              <a:t>No minimum frontage</a:t>
            </a:r>
          </a:p>
          <a:p>
            <a:endParaRPr lang="en-US" dirty="0"/>
          </a:p>
          <a:p>
            <a:r>
              <a:rPr lang="en-US" dirty="0"/>
              <a:t>Architectural standards</a:t>
            </a:r>
          </a:p>
          <a:p>
            <a:r>
              <a:rPr lang="en-US" dirty="0"/>
              <a:t>Landscaping standards</a:t>
            </a:r>
          </a:p>
          <a:p>
            <a:r>
              <a:rPr lang="en-US" dirty="0"/>
              <a:t>Lighting standards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85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778</Words>
  <Application>Microsoft Office PowerPoint</Application>
  <PresentationFormat>On-screen Show (4:3)</PresentationFormat>
  <Paragraphs>83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Cavolini</vt:lpstr>
      <vt:lpstr>Eras Demi ITC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Behrendt</dc:creator>
  <cp:lastModifiedBy>Tracey Cutler</cp:lastModifiedBy>
  <cp:revision>52</cp:revision>
  <dcterms:created xsi:type="dcterms:W3CDTF">2018-12-12T15:20:48Z</dcterms:created>
  <dcterms:modified xsi:type="dcterms:W3CDTF">2023-10-24T15:06:13Z</dcterms:modified>
</cp:coreProperties>
</file>